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8" r:id="rId1"/>
    <p:sldMasterId id="2147483669" r:id="rId2"/>
    <p:sldMasterId id="2147483670" r:id="rId3"/>
    <p:sldMasterId id="2147483671" r:id="rId4"/>
    <p:sldMasterId id="2147483672" r:id="rId5"/>
    <p:sldMasterId id="2147483673" r:id="rId6"/>
    <p:sldMasterId id="2147483674" r:id="rId7"/>
  </p:sldMasterIdLst>
  <p:notesMasterIdLst>
    <p:notesMasterId r:id="rId2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3004800" cy="97536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32">
          <p15:clr>
            <a:srgbClr val="000000"/>
          </p15:clr>
        </p15:guide>
        <p15:guide id="2" pos="40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422" y="67"/>
      </p:cViewPr>
      <p:guideLst>
        <p:guide orient="horz" pos="2832"/>
        <p:guide pos="40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1pPr>
            <a:lvl2pPr marL="914400" marR="0" lvl="1"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2pPr>
            <a:lvl3pPr marL="1371600" marR="0" lvl="2"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3pPr>
            <a:lvl4pPr marL="1828800" marR="0" lvl="3"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4pPr>
            <a:lvl5pPr marL="2286000" marR="0" lvl="4" indent="-228600" algn="l" rtl="0">
              <a:lnSpc>
                <a:spcPct val="125000"/>
              </a:lnSpc>
              <a:spcBef>
                <a:spcPts val="0"/>
              </a:spcBef>
              <a:spcAft>
                <a:spcPts val="0"/>
              </a:spcAft>
              <a:buClr>
                <a:srgbClr val="000000"/>
              </a:buClr>
              <a:buSzPts val="1400"/>
              <a:buFont typeface="Arial"/>
              <a:buNone/>
              <a:defRPr sz="2200" b="0" i="0" u="none" strike="noStrike" cap="none">
                <a:solidFill>
                  <a:srgbClr val="000000"/>
                </a:solidFill>
                <a:latin typeface="Avenir"/>
                <a:ea typeface="Avenir"/>
                <a:cs typeface="Avenir"/>
                <a:sym typeface="Avenir"/>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804d4d47aa_0_18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0" name="Google Shape;120;g3804d4d47aa_0_1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804d4d47aa_0_4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9" name="Google Shape;179;g3804d4d47aa_0_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804d4d47aa_0_10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6" name="Google Shape;186;g3804d4d47aa_0_10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3804d4d47aa_0_9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2" name="Google Shape;192;g3804d4d47aa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804d4d47aa_0_8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g3804d4d47aa_0_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3b89b06810e_0_15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4" name="Google Shape;204;g3b89b06810e_0_1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804d4d47aa_0_8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 name="Google Shape;210;g3804d4d47aa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804d4d47aa_0_7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9" name="Google Shape;219;g3804d4d47aa_0_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804d4d47aa_0_1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5" name="Google Shape;225;g3804d4d47aa_0_1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b5b0346434_0_2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1" name="Google Shape;231;g3b5b0346434_0_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37" name="Google Shape;23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6" name="Google Shape;12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804d4d47aa_0_1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2" name="Google Shape;132;g3804d4d47aa_0_1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804d4d47aa_0_7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9" name="Google Shape;139;g3804d4d47aa_0_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b89b06810e_0_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5" name="Google Shape;145;g3b89b06810e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b89b06810e_0_6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1" name="Google Shape;151;g3b89b06810e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 name="Google Shape;157;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b89b06810e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4" name="Google Shape;164;g3b89b06810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b89b06810e_0_10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1" name="Google Shape;171;g3b89b06810e_0_1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7.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974725" y="3548063"/>
            <a:ext cx="11055350" cy="209073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4" name="Google Shape;14;p2"/>
          <p:cNvSpPr txBox="1">
            <a:spLocks noGrp="1"/>
          </p:cNvSpPr>
          <p:nvPr>
            <p:ph type="subTitle" idx="1"/>
          </p:nvPr>
        </p:nvSpPr>
        <p:spPr>
          <a:xfrm>
            <a:off x="1951038" y="5638800"/>
            <a:ext cx="9102725" cy="2381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FFFFFF"/>
              </a:buClr>
              <a:buSzPts val="3000"/>
              <a:buFont typeface="Trebuchet MS"/>
              <a:buNone/>
              <a:defRPr sz="3000" b="0" i="0" u="none" strike="noStrike" cap="none">
                <a:solidFill>
                  <a:srgbClr val="FFFFF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7"/>
        <p:cNvGrpSpPr/>
        <p:nvPr/>
      </p:nvGrpSpPr>
      <p:grpSpPr>
        <a:xfrm>
          <a:off x="0" y="0"/>
          <a:ext cx="0" cy="0"/>
          <a:chOff x="0" y="0"/>
          <a:chExt cx="0" cy="0"/>
        </a:xfrm>
      </p:grpSpPr>
      <p:sp>
        <p:nvSpPr>
          <p:cNvPr id="68" name="Google Shape;68;p14"/>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69" name="Google Shape;69;p14"/>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53585F"/>
              </a:buClr>
              <a:buSzPts val="3000"/>
              <a:buFont typeface="Trebuchet MS"/>
              <a:buNone/>
              <a:defRPr sz="30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70" name="Google Shape;70;p14"/>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73" name="Google Shape;73;p15"/>
          <p:cNvSpPr txBox="1">
            <a:spLocks noGrp="1"/>
          </p:cNvSpPr>
          <p:nvPr>
            <p:ph type="body" idx="1"/>
          </p:nvPr>
        </p:nvSpPr>
        <p:spPr>
          <a:xfrm>
            <a:off x="650875" y="1905000"/>
            <a:ext cx="10972800" cy="655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7"/>
        <p:cNvGrpSpPr/>
        <p:nvPr/>
      </p:nvGrpSpPr>
      <p:grpSpPr>
        <a:xfrm>
          <a:off x="0" y="0"/>
          <a:ext cx="0" cy="0"/>
          <a:chOff x="0" y="0"/>
          <a:chExt cx="0" cy="0"/>
        </a:xfrm>
      </p:grpSpPr>
      <p:pic>
        <p:nvPicPr>
          <p:cNvPr id="78" name="Google Shape;78;p17" descr="Georgetown.jpg"/>
          <p:cNvPicPr preferRelativeResize="0"/>
          <p:nvPr/>
        </p:nvPicPr>
        <p:blipFill rotWithShape="1">
          <a:blip r:embed="rId2">
            <a:alphaModFix/>
          </a:blip>
          <a:srcRect l="4988" t="1700" r="5241" b="1701"/>
          <a:stretch/>
        </p:blipFill>
        <p:spPr>
          <a:xfrm>
            <a:off x="647700" y="463550"/>
            <a:ext cx="5545138" cy="7954963"/>
          </a:xfrm>
          <a:prstGeom prst="rect">
            <a:avLst/>
          </a:prstGeom>
          <a:noFill/>
          <a:ln>
            <a:noFill/>
          </a:ln>
        </p:spPr>
      </p:pic>
      <p:pic>
        <p:nvPicPr>
          <p:cNvPr id="79" name="Google Shape;79;p17" descr="fall_in_co_4x3.jpg"/>
          <p:cNvPicPr preferRelativeResize="0"/>
          <p:nvPr/>
        </p:nvPicPr>
        <p:blipFill rotWithShape="1">
          <a:blip r:embed="rId3">
            <a:alphaModFix/>
          </a:blip>
          <a:srcRect l="63" t="121" r="63" b="11898"/>
          <a:stretch/>
        </p:blipFill>
        <p:spPr>
          <a:xfrm>
            <a:off x="6821488" y="461963"/>
            <a:ext cx="5546725" cy="3665537"/>
          </a:xfrm>
          <a:prstGeom prst="rect">
            <a:avLst/>
          </a:prstGeom>
          <a:noFill/>
          <a:ln>
            <a:noFill/>
          </a:ln>
        </p:spPr>
      </p:pic>
      <p:pic>
        <p:nvPicPr>
          <p:cNvPr id="80" name="Google Shape;80;p17" descr="convention_4x3.jpg"/>
          <p:cNvPicPr preferRelativeResize="0"/>
          <p:nvPr/>
        </p:nvPicPr>
        <p:blipFill rotWithShape="1">
          <a:blip r:embed="rId4">
            <a:alphaModFix/>
          </a:blip>
          <a:srcRect t="4950" b="7000"/>
          <a:stretch/>
        </p:blipFill>
        <p:spPr>
          <a:xfrm>
            <a:off x="6819900" y="4754563"/>
            <a:ext cx="5549900" cy="366395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81"/>
        <p:cNvGrpSpPr/>
        <p:nvPr/>
      </p:nvGrpSpPr>
      <p:grpSpPr>
        <a:xfrm>
          <a:off x="0" y="0"/>
          <a:ext cx="0" cy="0"/>
          <a:chOff x="0" y="0"/>
          <a:chExt cx="0" cy="0"/>
        </a:xfrm>
      </p:grpSpPr>
      <p:sp>
        <p:nvSpPr>
          <p:cNvPr id="82" name="Google Shape;82;p18"/>
          <p:cNvSpPr txBox="1">
            <a:spLocks noGrp="1"/>
          </p:cNvSpPr>
          <p:nvPr>
            <p:ph type="title"/>
          </p:nvPr>
        </p:nvSpPr>
        <p:spPr>
          <a:xfrm>
            <a:off x="635000" y="533400"/>
            <a:ext cx="10972800" cy="124968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83" name="Google Shape;83;p18"/>
          <p:cNvSpPr txBox="1">
            <a:spLocks noGrp="1"/>
          </p:cNvSpPr>
          <p:nvPr>
            <p:ph type="body" idx="1"/>
          </p:nvPr>
        </p:nvSpPr>
        <p:spPr>
          <a:xfrm>
            <a:off x="650875" y="1905000"/>
            <a:ext cx="10972800" cy="6553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4"/>
        <p:cNvGrpSpPr/>
        <p:nvPr/>
      </p:nvGrpSpPr>
      <p:grpSpPr>
        <a:xfrm>
          <a:off x="0" y="0"/>
          <a:ext cx="0" cy="0"/>
          <a:chOff x="0" y="0"/>
          <a:chExt cx="0" cy="0"/>
        </a:xfrm>
      </p:grpSpPr>
      <p:sp>
        <p:nvSpPr>
          <p:cNvPr id="85" name="Google Shape;85;p19"/>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86" name="Google Shape;86;p19"/>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rgbClr val="53585F"/>
              </a:buClr>
              <a:buSzPts val="3000"/>
              <a:buFont typeface="Trebuchet MS"/>
              <a:buNone/>
              <a:defRPr sz="3000" b="0" i="0" u="none" strike="noStrike" cap="none">
                <a:solidFill>
                  <a:srgbClr val="53585F"/>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87" name="Google Shape;87;p19"/>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2"/>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635000" y="1447800"/>
            <a:ext cx="10972800" cy="2286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0" name="Google Shape;90;p20"/>
          <p:cNvSpPr txBox="1">
            <a:spLocks noGrp="1"/>
          </p:cNvSpPr>
          <p:nvPr>
            <p:ph type="body" idx="1"/>
          </p:nvPr>
        </p:nvSpPr>
        <p:spPr>
          <a:xfrm>
            <a:off x="650875" y="3886200"/>
            <a:ext cx="10972800"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1">
  <p:cSld name="Title and Content_1">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66750" y="458788"/>
            <a:ext cx="5523000" cy="28257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3" name="Google Shape;93;p21"/>
          <p:cNvSpPr txBox="1">
            <a:spLocks noGrp="1"/>
          </p:cNvSpPr>
          <p:nvPr>
            <p:ph type="body" idx="1"/>
          </p:nvPr>
        </p:nvSpPr>
        <p:spPr>
          <a:xfrm>
            <a:off x="666750" y="1993900"/>
            <a:ext cx="5523000" cy="6407100"/>
          </a:xfrm>
          <a:prstGeom prst="rect">
            <a:avLst/>
          </a:prstGeom>
          <a:noFill/>
          <a:ln>
            <a:noFill/>
          </a:ln>
        </p:spPr>
        <p:txBody>
          <a:bodyPr spcFirstLastPara="1" wrap="square" lIns="91425" tIns="45700" rIns="91425" bIns="45700" anchor="t" anchorCtr="0">
            <a:noAutofit/>
          </a:bodyPr>
          <a:lstStyle>
            <a:lvl1pPr marL="457200" marR="0" lvl="0"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94" name="Google Shape;94;p21"/>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8"/>
        <p:cNvGrpSpPr/>
        <p:nvPr/>
      </p:nvGrpSpPr>
      <p:grpSpPr>
        <a:xfrm>
          <a:off x="0" y="0"/>
          <a:ext cx="0" cy="0"/>
          <a:chOff x="0" y="0"/>
          <a:chExt cx="0" cy="0"/>
        </a:xfrm>
      </p:grpSpPr>
      <p:sp>
        <p:nvSpPr>
          <p:cNvPr id="99" name="Google Shape;99;p23"/>
          <p:cNvSpPr txBox="1">
            <a:spLocks noGrp="1"/>
          </p:cNvSpPr>
          <p:nvPr>
            <p:ph type="subTitle" idx="1"/>
          </p:nvPr>
        </p:nvSpPr>
        <p:spPr>
          <a:xfrm>
            <a:off x="630935" y="4038600"/>
            <a:ext cx="10972800" cy="685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chemeClr val="lt1"/>
              </a:buClr>
              <a:buSzPts val="3400"/>
              <a:buFont typeface="Trebuchet MS"/>
              <a:buNone/>
              <a:defRPr sz="3400" b="1"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0" name="Google Shape;100;p23"/>
          <p:cNvSpPr txBox="1">
            <a:spLocks noGrp="1"/>
          </p:cNvSpPr>
          <p:nvPr>
            <p:ph type="title"/>
          </p:nvPr>
        </p:nvSpPr>
        <p:spPr>
          <a:xfrm>
            <a:off x="655637" y="444500"/>
            <a:ext cx="10972800" cy="125272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chemeClr val="lt2"/>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01" name="Google Shape;101;p23"/>
          <p:cNvSpPr txBox="1">
            <a:spLocks noGrp="1"/>
          </p:cNvSpPr>
          <p:nvPr>
            <p:ph type="body" idx="2"/>
          </p:nvPr>
        </p:nvSpPr>
        <p:spPr>
          <a:xfrm>
            <a:off x="635000" y="1828800"/>
            <a:ext cx="10972800"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2" name="Google Shape;102;p23"/>
          <p:cNvSpPr txBox="1">
            <a:spLocks noGrp="1"/>
          </p:cNvSpPr>
          <p:nvPr>
            <p:ph type="body" idx="3"/>
          </p:nvPr>
        </p:nvSpPr>
        <p:spPr>
          <a:xfrm>
            <a:off x="635000" y="4876800"/>
            <a:ext cx="10972800" cy="1524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FFFFF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3"/>
        <p:cNvGrpSpPr/>
        <p:nvPr/>
      </p:nvGrpSpPr>
      <p:grpSpPr>
        <a:xfrm>
          <a:off x="0" y="0"/>
          <a:ext cx="0" cy="0"/>
          <a:chOff x="0" y="0"/>
          <a:chExt cx="0" cy="0"/>
        </a:xfrm>
      </p:grpSpPr>
      <p:sp>
        <p:nvSpPr>
          <p:cNvPr id="104" name="Google Shape;104;p24"/>
          <p:cNvSpPr txBox="1">
            <a:spLocks noGrp="1"/>
          </p:cNvSpPr>
          <p:nvPr>
            <p:ph type="title"/>
          </p:nvPr>
        </p:nvSpPr>
        <p:spPr>
          <a:xfrm>
            <a:off x="655638" y="444501"/>
            <a:ext cx="10741025" cy="850899"/>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05" name="Google Shape;105;p24"/>
          <p:cNvSpPr txBox="1">
            <a:spLocks noGrp="1"/>
          </p:cNvSpPr>
          <p:nvPr>
            <p:ph type="body" idx="1"/>
          </p:nvPr>
        </p:nvSpPr>
        <p:spPr>
          <a:xfrm>
            <a:off x="650875" y="3962400"/>
            <a:ext cx="11703050" cy="421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2400" b="0" i="0" u="none" strike="noStrike" cap="none">
                <a:solidFill>
                  <a:srgbClr val="FFFFFF"/>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06" name="Google Shape;106;p24"/>
          <p:cNvSpPr txBox="1">
            <a:spLocks noGrp="1"/>
          </p:cNvSpPr>
          <p:nvPr>
            <p:ph type="body" idx="2"/>
          </p:nvPr>
        </p:nvSpPr>
        <p:spPr>
          <a:xfrm>
            <a:off x="650875" y="1447800"/>
            <a:ext cx="11703050" cy="4216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1"/>
        <p:cNvGrpSpPr/>
        <p:nvPr/>
      </p:nvGrpSpPr>
      <p:grpSpPr>
        <a:xfrm>
          <a:off x="0" y="0"/>
          <a:ext cx="0" cy="0"/>
          <a:chOff x="0" y="0"/>
          <a:chExt cx="0" cy="0"/>
        </a:xfrm>
      </p:grpSpPr>
      <p:sp>
        <p:nvSpPr>
          <p:cNvPr id="112" name="Google Shape;112;p26"/>
          <p:cNvSpPr txBox="1">
            <a:spLocks noGrp="1"/>
          </p:cNvSpPr>
          <p:nvPr>
            <p:ph type="title"/>
          </p:nvPr>
        </p:nvSpPr>
        <p:spPr>
          <a:xfrm>
            <a:off x="666750" y="458788"/>
            <a:ext cx="5522913" cy="28257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8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13" name="Google Shape;113;p26"/>
          <p:cNvSpPr txBox="1">
            <a:spLocks noGrp="1"/>
          </p:cNvSpPr>
          <p:nvPr>
            <p:ph type="body" idx="1"/>
          </p:nvPr>
        </p:nvSpPr>
        <p:spPr>
          <a:xfrm>
            <a:off x="666750" y="1993900"/>
            <a:ext cx="5522913" cy="64071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114" name="Google Shape;114;p26"/>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35000" y="3962400"/>
            <a:ext cx="11734800" cy="2312987"/>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15"/>
        <p:cNvGrpSpPr/>
        <p:nvPr/>
      </p:nvGrpSpPr>
      <p:grpSpPr>
        <a:xfrm>
          <a:off x="0" y="0"/>
          <a:ext cx="0" cy="0"/>
          <a:chOff x="0" y="0"/>
          <a:chExt cx="0" cy="0"/>
        </a:xfrm>
      </p:grpSpPr>
      <p:sp>
        <p:nvSpPr>
          <p:cNvPr id="116" name="Google Shape;116;p27"/>
          <p:cNvSpPr txBox="1">
            <a:spLocks noGrp="1"/>
          </p:cNvSpPr>
          <p:nvPr>
            <p:ph type="title"/>
          </p:nvPr>
        </p:nvSpPr>
        <p:spPr>
          <a:xfrm>
            <a:off x="666750" y="458788"/>
            <a:ext cx="5522913" cy="79232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117" name="Google Shape;117;p27"/>
          <p:cNvSpPr>
            <a:spLocks noGrp="1"/>
          </p:cNvSpPr>
          <p:nvPr>
            <p:ph type="chart" idx="2"/>
          </p:nvPr>
        </p:nvSpPr>
        <p:spPr>
          <a:xfrm>
            <a:off x="6807200" y="457200"/>
            <a:ext cx="5486400" cy="792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1pPr>
            <a:lvl2pPr marR="0" lvl="1"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R="0" lvl="2"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R="0" lvl="3"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R="0" lvl="4"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R="0" lvl="5"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R="0" lvl="6"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R="0" lvl="7"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R="0" lvl="8"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635000" y="3962400"/>
            <a:ext cx="11734800" cy="2312987"/>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
        <p:cNvGrpSpPr/>
        <p:nvPr/>
      </p:nvGrpSpPr>
      <p:grpSpPr>
        <a:xfrm>
          <a:off x="0" y="0"/>
          <a:ext cx="0" cy="0"/>
          <a:chOff x="0" y="0"/>
          <a:chExt cx="0" cy="0"/>
        </a:xfrm>
      </p:grpSpPr>
      <p:pic>
        <p:nvPicPr>
          <p:cNvPr id="21" name="Google Shape;21;p6" descr="fall_in_co_4x3.jpg"/>
          <p:cNvPicPr preferRelativeResize="0"/>
          <p:nvPr/>
        </p:nvPicPr>
        <p:blipFill rotWithShape="1">
          <a:blip r:embed="rId2">
            <a:alphaModFix/>
          </a:blip>
          <a:srcRect/>
          <a:stretch/>
        </p:blipFill>
        <p:spPr>
          <a:xfrm>
            <a:off x="0" y="0"/>
            <a:ext cx="13030200" cy="9772650"/>
          </a:xfrm>
          <a:prstGeom prst="rect">
            <a:avLst/>
          </a:prstGeom>
          <a:noFill/>
          <a:ln>
            <a:noFill/>
          </a:ln>
        </p:spPr>
      </p:pic>
      <p:pic>
        <p:nvPicPr>
          <p:cNvPr id="22" name="Google Shape;22;p6"/>
          <p:cNvPicPr preferRelativeResize="0"/>
          <p:nvPr/>
        </p:nvPicPr>
        <p:blipFill rotWithShape="1">
          <a:blip r:embed="rId3">
            <a:alphaModFix/>
          </a:blip>
          <a:srcRect/>
          <a:stretch/>
        </p:blipFill>
        <p:spPr>
          <a:xfrm>
            <a:off x="427038" y="9103659"/>
            <a:ext cx="2735295" cy="47064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sp>
        <p:nvSpPr>
          <p:cNvPr id="24" name="Google Shape;24;p7"/>
          <p:cNvSpPr/>
          <p:nvPr/>
        </p:nvSpPr>
        <p:spPr>
          <a:xfrm>
            <a:off x="1092200" y="2667000"/>
            <a:ext cx="1524000" cy="1524000"/>
          </a:xfrm>
          <a:prstGeom prst="rect">
            <a:avLst/>
          </a:prstGeom>
          <a:solidFill>
            <a:schemeClr val="lt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25" name="Google Shape;25;p7"/>
          <p:cNvSpPr txBox="1"/>
          <p:nvPr/>
        </p:nvSpPr>
        <p:spPr>
          <a:xfrm>
            <a:off x="1016000" y="2068642"/>
            <a:ext cx="5562600" cy="369291"/>
          </a:xfrm>
          <a:prstGeom prst="rect">
            <a:avLst/>
          </a:prstGeom>
          <a:solidFill>
            <a:srgbClr val="FFFFFF"/>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COLORADO primary brand color palette</a:t>
            </a:r>
            <a:endParaRPr sz="1800" b="0" i="0" u="none" strike="noStrike" cap="none" dirty="0">
              <a:solidFill>
                <a:srgbClr val="000000"/>
              </a:solidFill>
              <a:latin typeface="Arial"/>
              <a:ea typeface="Arial"/>
              <a:cs typeface="Arial"/>
              <a:sym typeface="Arial"/>
            </a:endParaRPr>
          </a:p>
        </p:txBody>
      </p:sp>
      <p:sp>
        <p:nvSpPr>
          <p:cNvPr id="26" name="Google Shape;26;p7"/>
          <p:cNvSpPr txBox="1"/>
          <p:nvPr/>
        </p:nvSpPr>
        <p:spPr>
          <a:xfrm>
            <a:off x="1092200" y="457200"/>
            <a:ext cx="7620000" cy="93871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5500"/>
              <a:buFont typeface="Arial"/>
              <a:buNone/>
            </a:pPr>
            <a:r>
              <a:rPr lang="en-US" sz="5500" b="1" i="1" u="none" strike="noStrike" cap="none" dirty="0">
                <a:solidFill>
                  <a:srgbClr val="5C6670"/>
                </a:solidFill>
                <a:latin typeface="Trebuchet MS"/>
                <a:ea typeface="Trebuchet MS"/>
                <a:cs typeface="Trebuchet MS"/>
                <a:sym typeface="Trebuchet MS"/>
              </a:rPr>
              <a:t>Using this template:</a:t>
            </a:r>
            <a:endParaRPr sz="5500" b="0" i="0" u="none" strike="noStrike" cap="none" dirty="0">
              <a:solidFill>
                <a:srgbClr val="5C6670"/>
              </a:solidFill>
              <a:latin typeface="Trebuchet MS"/>
              <a:ea typeface="Trebuchet MS"/>
              <a:cs typeface="Trebuchet MS"/>
              <a:sym typeface="Trebuchet MS"/>
            </a:endParaRPr>
          </a:p>
        </p:txBody>
      </p:sp>
      <p:sp>
        <p:nvSpPr>
          <p:cNvPr id="27" name="Google Shape;27;p7"/>
          <p:cNvSpPr/>
          <p:nvPr/>
        </p:nvSpPr>
        <p:spPr>
          <a:xfrm>
            <a:off x="3073400" y="2667000"/>
            <a:ext cx="1524000" cy="1524000"/>
          </a:xfrm>
          <a:prstGeom prst="rect">
            <a:avLst/>
          </a:prstGeom>
          <a:solidFill>
            <a:schemeClr val="accent3"/>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28" name="Google Shape;28;p7"/>
          <p:cNvSpPr/>
          <p:nvPr/>
        </p:nvSpPr>
        <p:spPr>
          <a:xfrm>
            <a:off x="5054600" y="2667000"/>
            <a:ext cx="1524000" cy="1524000"/>
          </a:xfrm>
          <a:prstGeom prst="rect">
            <a:avLst/>
          </a:prstGeom>
          <a:solidFill>
            <a:schemeClr val="accent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29" name="Google Shape;29;p7"/>
          <p:cNvSpPr/>
          <p:nvPr/>
        </p:nvSpPr>
        <p:spPr>
          <a:xfrm>
            <a:off x="7035800" y="2667000"/>
            <a:ext cx="1524000" cy="1524000"/>
          </a:xfrm>
          <a:prstGeom prst="rect">
            <a:avLst/>
          </a:prstGeom>
          <a:solidFill>
            <a:schemeClr val="accent1"/>
          </a:solidFill>
          <a:ln w="12700" cap="flat" cmpd="sng">
            <a:solidFill>
              <a:srgbClr val="4A535D"/>
            </a:solidFill>
            <a:prstDash val="solid"/>
            <a:miter lim="0"/>
            <a:headEnd type="none" w="sm" len="sm"/>
            <a:tailEnd type="none" w="sm" len="sm"/>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0" name="Google Shape;30;p7"/>
          <p:cNvSpPr/>
          <p:nvPr/>
        </p:nvSpPr>
        <p:spPr>
          <a:xfrm>
            <a:off x="1092200" y="4572000"/>
            <a:ext cx="1524000" cy="1524000"/>
          </a:xfrm>
          <a:prstGeom prst="rect">
            <a:avLst/>
          </a:prstGeom>
          <a:solidFill>
            <a:schemeClr val="lt1"/>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1" name="Google Shape;31;p7"/>
          <p:cNvSpPr/>
          <p:nvPr/>
        </p:nvSpPr>
        <p:spPr>
          <a:xfrm>
            <a:off x="3073400" y="4572000"/>
            <a:ext cx="1524000" cy="1524000"/>
          </a:xfrm>
          <a:prstGeom prst="rect">
            <a:avLst/>
          </a:prstGeom>
          <a:solidFill>
            <a:schemeClr val="dk1"/>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2" name="Google Shape;32;p7"/>
          <p:cNvSpPr/>
          <p:nvPr/>
        </p:nvSpPr>
        <p:spPr>
          <a:xfrm>
            <a:off x="5054600" y="4572000"/>
            <a:ext cx="1524000" cy="1524000"/>
          </a:xfrm>
          <a:prstGeom prst="rect">
            <a:avLst/>
          </a:prstGeom>
          <a:solidFill>
            <a:schemeClr val="dk2"/>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3" name="Google Shape;33;p7"/>
          <p:cNvSpPr txBox="1"/>
          <p:nvPr/>
        </p:nvSpPr>
        <p:spPr>
          <a:xfrm>
            <a:off x="1016000" y="6934200"/>
            <a:ext cx="11125200" cy="2031325"/>
          </a:xfrm>
          <a:prstGeom prst="rect">
            <a:avLst/>
          </a:prstGeom>
          <a:noFill/>
          <a:ln>
            <a:noFill/>
          </a:ln>
        </p:spPr>
        <p:txBody>
          <a:bodyPr spcFirstLastPara="1" wrap="square" lIns="91425" tIns="45700" rIns="91425" bIns="45700" anchor="t" anchorCtr="0">
            <a:spAutoFit/>
          </a:bodyPr>
          <a:lstStyle/>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dirty="0">
                <a:solidFill>
                  <a:srgbClr val="5C6670"/>
                </a:solidFill>
                <a:latin typeface="Trebuchet MS"/>
                <a:ea typeface="Trebuchet MS"/>
                <a:cs typeface="Trebuchet MS"/>
                <a:sym typeface="Trebuchet MS"/>
              </a:rPr>
              <a:t>You may also choose to use your department’s extended color palette in this presentation.</a:t>
            </a:r>
            <a:endParaRPr sz="1400" b="0" i="0" u="none" strike="noStrike" cap="none" dirty="0">
              <a:solidFill>
                <a:srgbClr val="000000"/>
              </a:solidFill>
              <a:latin typeface="Arial"/>
              <a:ea typeface="Arial"/>
              <a:cs typeface="Arial"/>
              <a:sym typeface="Arial"/>
            </a:endParaRPr>
          </a:p>
          <a:p>
            <a:pPr marL="271463" marR="0" lvl="0" indent="-185738" algn="l" rtl="0">
              <a:lnSpc>
                <a:spcPct val="100000"/>
              </a:lnSpc>
              <a:spcBef>
                <a:spcPts val="0"/>
              </a:spcBef>
              <a:spcAft>
                <a:spcPts val="0"/>
              </a:spcAft>
              <a:buClr>
                <a:srgbClr val="5C6670"/>
              </a:buClr>
              <a:buSzPts val="1350"/>
              <a:buFont typeface="Trebuchet MS"/>
              <a:buNone/>
            </a:pPr>
            <a:endParaRPr sz="1800" b="0" i="0" u="none" strike="noStrike" cap="none" dirty="0">
              <a:solidFill>
                <a:srgbClr val="5C6670"/>
              </a:solidFill>
              <a:latin typeface="Trebuchet MS"/>
              <a:ea typeface="Trebuchet MS"/>
              <a:cs typeface="Trebuchet MS"/>
              <a:sym typeface="Trebuchet MS"/>
            </a:endParaRPr>
          </a:p>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dirty="0">
                <a:solidFill>
                  <a:srgbClr val="5C6670"/>
                </a:solidFill>
                <a:latin typeface="Trebuchet MS"/>
                <a:ea typeface="Trebuchet MS"/>
                <a:cs typeface="Trebuchet MS"/>
                <a:sym typeface="Trebuchet MS"/>
              </a:rPr>
              <a:t>When inserting lockups into keynote slide presentations, use png rgb 300 medium file for the crispest result. You will need to scale this image down to the appropriate size. To preserve height-to-width ratio hold, “shift” while scaling.</a:t>
            </a:r>
            <a:endParaRPr sz="1800" b="0" i="0" u="none" strike="noStrike" cap="none" dirty="0">
              <a:solidFill>
                <a:srgbClr val="5C6670"/>
              </a:solidFill>
              <a:latin typeface="Trebuchet MS"/>
              <a:ea typeface="Trebuchet MS"/>
              <a:cs typeface="Trebuchet MS"/>
              <a:sym typeface="Trebuchet MS"/>
            </a:endParaRPr>
          </a:p>
          <a:p>
            <a:pPr marL="271463" marR="0" lvl="0" indent="-185738" algn="l" rtl="0">
              <a:lnSpc>
                <a:spcPct val="100000"/>
              </a:lnSpc>
              <a:spcBef>
                <a:spcPts val="0"/>
              </a:spcBef>
              <a:spcAft>
                <a:spcPts val="0"/>
              </a:spcAft>
              <a:buClr>
                <a:srgbClr val="5C6670"/>
              </a:buClr>
              <a:buSzPts val="1350"/>
              <a:buFont typeface="Trebuchet MS"/>
              <a:buNone/>
            </a:pPr>
            <a:endParaRPr sz="1800" b="0" i="0" u="none" strike="noStrike" cap="none" dirty="0">
              <a:solidFill>
                <a:srgbClr val="5C6670"/>
              </a:solidFill>
              <a:latin typeface="Trebuchet MS"/>
              <a:ea typeface="Trebuchet MS"/>
              <a:cs typeface="Trebuchet MS"/>
              <a:sym typeface="Trebuchet MS"/>
            </a:endParaRPr>
          </a:p>
          <a:p>
            <a:pPr marL="271463" marR="0" lvl="0" indent="-271463" algn="l" rtl="0">
              <a:lnSpc>
                <a:spcPct val="100000"/>
              </a:lnSpc>
              <a:spcBef>
                <a:spcPts val="0"/>
              </a:spcBef>
              <a:spcAft>
                <a:spcPts val="0"/>
              </a:spcAft>
              <a:buClr>
                <a:srgbClr val="5C6670"/>
              </a:buClr>
              <a:buSzPts val="1350"/>
              <a:buFont typeface="Trebuchet MS"/>
              <a:buChar char="•"/>
            </a:pPr>
            <a:r>
              <a:rPr lang="en-US" sz="1800" b="0" i="0" u="none" strike="noStrike" cap="none" dirty="0">
                <a:solidFill>
                  <a:srgbClr val="5C6670"/>
                </a:solidFill>
                <a:latin typeface="Trebuchet MS"/>
                <a:ea typeface="Trebuchet MS"/>
                <a:cs typeface="Trebuchet MS"/>
                <a:sym typeface="Trebuchet MS"/>
              </a:rPr>
              <a:t>Reference the Colorado Brand Guidelines for more information.</a:t>
            </a:r>
            <a:endParaRPr sz="1800" b="0" i="0" u="none" strike="noStrike" cap="none" dirty="0">
              <a:solidFill>
                <a:srgbClr val="5C6670"/>
              </a:solidFill>
              <a:latin typeface="Trebuchet MS"/>
              <a:ea typeface="Trebuchet MS"/>
              <a:cs typeface="Trebuchet MS"/>
              <a:sym typeface="Trebuchet MS"/>
            </a:endParaRPr>
          </a:p>
        </p:txBody>
      </p:sp>
      <p:sp>
        <p:nvSpPr>
          <p:cNvPr id="34" name="Google Shape;34;p7"/>
          <p:cNvSpPr txBox="1"/>
          <p:nvPr/>
        </p:nvSpPr>
        <p:spPr>
          <a:xfrm>
            <a:off x="9702800" y="1873772"/>
            <a:ext cx="2058194"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rgbClr val="000000"/>
                </a:solidFill>
                <a:latin typeface="Arial"/>
                <a:ea typeface="Arial"/>
                <a:cs typeface="Arial"/>
                <a:sym typeface="Arial"/>
              </a:rPr>
              <a:t>Previous brand colors available</a:t>
            </a:r>
            <a:endParaRPr sz="1800" b="0" i="0" u="none" strike="noStrike" cap="none" dirty="0">
              <a:solidFill>
                <a:srgbClr val="000000"/>
              </a:solidFill>
              <a:latin typeface="Arial"/>
              <a:ea typeface="Arial"/>
              <a:cs typeface="Arial"/>
              <a:sym typeface="Arial"/>
            </a:endParaRPr>
          </a:p>
        </p:txBody>
      </p:sp>
      <p:sp>
        <p:nvSpPr>
          <p:cNvPr id="35" name="Google Shape;35;p7"/>
          <p:cNvSpPr/>
          <p:nvPr/>
        </p:nvSpPr>
        <p:spPr>
          <a:xfrm>
            <a:off x="9779000" y="2667000"/>
            <a:ext cx="1524000" cy="1524000"/>
          </a:xfrm>
          <a:prstGeom prst="rect">
            <a:avLst/>
          </a:prstGeom>
          <a:solidFill>
            <a:schemeClr val="accent6"/>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sp>
        <p:nvSpPr>
          <p:cNvPr id="36" name="Google Shape;36;p7"/>
          <p:cNvSpPr/>
          <p:nvPr/>
        </p:nvSpPr>
        <p:spPr>
          <a:xfrm>
            <a:off x="9779000" y="4572000"/>
            <a:ext cx="1524000" cy="1524000"/>
          </a:xfrm>
          <a:prstGeom prst="rect">
            <a:avLst/>
          </a:prstGeom>
          <a:solidFill>
            <a:schemeClr val="accent4"/>
          </a:solidFill>
          <a:ln>
            <a:noFill/>
          </a:ln>
        </p:spPr>
        <p:txBody>
          <a:bodyPr spcFirstLastPara="1" wrap="square" lIns="50800" tIns="50800" rIns="50800" bIns="50800" anchor="ctr" anchorCtr="0">
            <a:noAutofit/>
          </a:bodyPr>
          <a:lstStyle/>
          <a:p>
            <a:pPr marL="228600" marR="0" lvl="0" indent="0" algn="l" rtl="0">
              <a:lnSpc>
                <a:spcPct val="100000"/>
              </a:lnSpc>
              <a:spcBef>
                <a:spcPts val="0"/>
              </a:spcBef>
              <a:spcAft>
                <a:spcPts val="0"/>
              </a:spcAft>
              <a:buClr>
                <a:srgbClr val="5C6670"/>
              </a:buClr>
              <a:buSzPts val="1800"/>
              <a:buFont typeface="Trebuchet MS"/>
              <a:buNone/>
            </a:pPr>
            <a:endParaRPr sz="1800" b="0" i="0" u="none" strike="noStrike" cap="none" dirty="0">
              <a:solidFill>
                <a:srgbClr val="5C6670"/>
              </a:solidFill>
              <a:latin typeface="Trebuchet MS"/>
              <a:ea typeface="Trebuchet MS"/>
              <a:cs typeface="Trebuchet MS"/>
              <a:sym typeface="Trebuchet MS"/>
            </a:endParaRPr>
          </a:p>
        </p:txBody>
      </p:sp>
      <p:cxnSp>
        <p:nvCxnSpPr>
          <p:cNvPr id="37" name="Google Shape;37;p7"/>
          <p:cNvCxnSpPr/>
          <p:nvPr/>
        </p:nvCxnSpPr>
        <p:spPr>
          <a:xfrm rot="5400000">
            <a:off x="7455694" y="4381500"/>
            <a:ext cx="3428206" cy="794"/>
          </a:xfrm>
          <a:prstGeom prst="straightConnector1">
            <a:avLst/>
          </a:prstGeom>
          <a:solidFill>
            <a:srgbClr val="14943F"/>
          </a:solidFill>
          <a:ln w="12700" cap="flat" cmpd="sng">
            <a:solidFill>
              <a:srgbClr val="C7C9C9"/>
            </a:solidFill>
            <a:prstDash val="solid"/>
            <a:miter lim="0"/>
            <a:headEnd type="none" w="sm" len="sm"/>
            <a:tailEnd type="none" w="sm" len="sm"/>
          </a:ln>
        </p:spPr>
      </p:cxnSp>
      <p:sp>
        <p:nvSpPr>
          <p:cNvPr id="38" name="Google Shape;38;p7"/>
          <p:cNvSpPr txBox="1"/>
          <p:nvPr/>
        </p:nvSpPr>
        <p:spPr>
          <a:xfrm>
            <a:off x="3073400" y="3087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a:t>
            </a:r>
            <a:endParaRPr dirty="0"/>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36/93/56</a:t>
            </a:r>
            <a:endParaRPr sz="1800" b="0" i="0" u="none" strike="noStrike" cap="none" dirty="0">
              <a:solidFill>
                <a:srgbClr val="FFFFFF"/>
              </a:solidFill>
              <a:latin typeface="Trebuchet MS"/>
              <a:ea typeface="Trebuchet MS"/>
              <a:cs typeface="Trebuchet MS"/>
              <a:sym typeface="Trebuchet MS"/>
            </a:endParaRPr>
          </a:p>
        </p:txBody>
      </p:sp>
      <p:sp>
        <p:nvSpPr>
          <p:cNvPr id="39" name="Google Shape;39;p7"/>
          <p:cNvSpPr txBox="1"/>
          <p:nvPr/>
        </p:nvSpPr>
        <p:spPr>
          <a:xfrm>
            <a:off x="1092200" y="3087469"/>
            <a:ext cx="1524000" cy="9232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a:t>
            </a:r>
            <a:endParaRPr dirty="0"/>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0/25/112</a:t>
            </a:r>
            <a:endParaRPr sz="1800" b="0" i="0" u="none" strike="noStrike" cap="none" dirty="0">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ts val="1800"/>
              <a:buFont typeface="Trebuchet MS"/>
              <a:buNone/>
            </a:pPr>
            <a:endParaRPr sz="1800" b="0" i="0" u="none" strike="noStrike" cap="none" dirty="0">
              <a:solidFill>
                <a:srgbClr val="FFFFFF"/>
              </a:solidFill>
              <a:latin typeface="Trebuchet MS"/>
              <a:ea typeface="Trebuchet MS"/>
              <a:cs typeface="Trebuchet MS"/>
              <a:sym typeface="Trebuchet MS"/>
            </a:endParaRPr>
          </a:p>
        </p:txBody>
      </p:sp>
      <p:sp>
        <p:nvSpPr>
          <p:cNvPr id="40" name="Google Shape;40;p7"/>
          <p:cNvSpPr txBox="1"/>
          <p:nvPr/>
        </p:nvSpPr>
        <p:spPr>
          <a:xfrm>
            <a:off x="5054600" y="3087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255/209/0</a:t>
            </a:r>
            <a:endParaRPr sz="1800" b="0" i="0" u="none" strike="noStrike" cap="none" dirty="0">
              <a:solidFill>
                <a:srgbClr val="FFFFFF"/>
              </a:solidFill>
              <a:latin typeface="Trebuchet MS"/>
              <a:ea typeface="Trebuchet MS"/>
              <a:cs typeface="Trebuchet MS"/>
              <a:sym typeface="Trebuchet MS"/>
            </a:endParaRPr>
          </a:p>
        </p:txBody>
      </p:sp>
      <p:sp>
        <p:nvSpPr>
          <p:cNvPr id="41" name="Google Shape;41;p7"/>
          <p:cNvSpPr txBox="1"/>
          <p:nvPr/>
        </p:nvSpPr>
        <p:spPr>
          <a:xfrm>
            <a:off x="10922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109/58/93</a:t>
            </a:r>
            <a:endParaRPr sz="1800" b="0" i="0" u="none" strike="noStrike" cap="none" dirty="0">
              <a:solidFill>
                <a:srgbClr val="FFFFFF"/>
              </a:solidFill>
              <a:latin typeface="Trebuchet MS"/>
              <a:ea typeface="Trebuchet MS"/>
              <a:cs typeface="Trebuchet MS"/>
              <a:sym typeface="Trebuchet MS"/>
            </a:endParaRPr>
          </a:p>
        </p:txBody>
      </p:sp>
      <p:sp>
        <p:nvSpPr>
          <p:cNvPr id="42" name="Google Shape;42;p7"/>
          <p:cNvSpPr txBox="1"/>
          <p:nvPr/>
        </p:nvSpPr>
        <p:spPr>
          <a:xfrm>
            <a:off x="3073400" y="4992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53/100/126</a:t>
            </a:r>
            <a:endParaRPr sz="1800" b="0" i="0" u="none" strike="noStrike" cap="none" dirty="0">
              <a:solidFill>
                <a:srgbClr val="FFFFFF"/>
              </a:solidFill>
              <a:latin typeface="Trebuchet MS"/>
              <a:ea typeface="Trebuchet MS"/>
              <a:cs typeface="Trebuchet MS"/>
              <a:sym typeface="Trebuchet MS"/>
            </a:endParaRPr>
          </a:p>
        </p:txBody>
      </p:sp>
      <p:sp>
        <p:nvSpPr>
          <p:cNvPr id="43" name="Google Shape;43;p7"/>
          <p:cNvSpPr txBox="1"/>
          <p:nvPr/>
        </p:nvSpPr>
        <p:spPr>
          <a:xfrm>
            <a:off x="50546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122/133/59</a:t>
            </a:r>
            <a:endParaRPr sz="1800" b="0" i="0" u="none" strike="noStrike" cap="none" dirty="0">
              <a:solidFill>
                <a:srgbClr val="FFFFFF"/>
              </a:solidFill>
              <a:latin typeface="Trebuchet MS"/>
              <a:ea typeface="Trebuchet MS"/>
              <a:cs typeface="Trebuchet MS"/>
              <a:sym typeface="Trebuchet MS"/>
            </a:endParaRPr>
          </a:p>
        </p:txBody>
      </p:sp>
      <p:sp>
        <p:nvSpPr>
          <p:cNvPr id="44" name="Google Shape;44;p7"/>
          <p:cNvSpPr txBox="1"/>
          <p:nvPr/>
        </p:nvSpPr>
        <p:spPr>
          <a:xfrm>
            <a:off x="7035800" y="3087469"/>
            <a:ext cx="1524000" cy="646290"/>
          </a:xfrm>
          <a:prstGeom prst="rect">
            <a:avLst/>
          </a:prstGeom>
          <a:solidFill>
            <a:schemeClr val="accen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a:t>
            </a:r>
            <a:endParaRPr sz="1800" b="0" i="0" u="none" strike="noStrike" cap="none" dirty="0">
              <a:solidFill>
                <a:srgbClr val="FFFFFF"/>
              </a:solidFill>
              <a:latin typeface="Trebuchet MS"/>
              <a:ea typeface="Trebuchet MS"/>
              <a:cs typeface="Trebuchet MS"/>
              <a:sym typeface="Trebuchet MS"/>
            </a:endParaRPr>
          </a:p>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195/0/47</a:t>
            </a:r>
            <a:endParaRPr sz="1800" b="0" i="0" u="none" strike="noStrike" cap="none" dirty="0">
              <a:solidFill>
                <a:srgbClr val="FFFFFF"/>
              </a:solidFill>
              <a:latin typeface="Trebuchet MS"/>
              <a:ea typeface="Trebuchet MS"/>
              <a:cs typeface="Trebuchet MS"/>
              <a:sym typeface="Trebuchet MS"/>
            </a:endParaRPr>
          </a:p>
        </p:txBody>
      </p:sp>
      <p:sp>
        <p:nvSpPr>
          <p:cNvPr id="45" name="Google Shape;45;p7"/>
          <p:cNvSpPr txBox="1"/>
          <p:nvPr/>
        </p:nvSpPr>
        <p:spPr>
          <a:xfrm>
            <a:off x="9779000" y="3087469"/>
            <a:ext cx="15240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0/149/58</a:t>
            </a:r>
            <a:endParaRPr sz="1800" b="0" i="0" u="none" strike="noStrike" cap="none" dirty="0">
              <a:solidFill>
                <a:srgbClr val="FFFFFF"/>
              </a:solidFill>
              <a:latin typeface="Trebuchet MS"/>
              <a:ea typeface="Trebuchet MS"/>
              <a:cs typeface="Trebuchet MS"/>
              <a:sym typeface="Trebuchet MS"/>
            </a:endParaRPr>
          </a:p>
        </p:txBody>
      </p:sp>
      <p:sp>
        <p:nvSpPr>
          <p:cNvPr id="46" name="Google Shape;46;p7"/>
          <p:cNvSpPr txBox="1"/>
          <p:nvPr/>
        </p:nvSpPr>
        <p:spPr>
          <a:xfrm>
            <a:off x="9779000" y="4992469"/>
            <a:ext cx="1524000"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800"/>
              <a:buFont typeface="Trebuchet MS"/>
              <a:buNone/>
            </a:pPr>
            <a:r>
              <a:rPr lang="en-US" sz="1800" b="0" i="0" u="none" strike="noStrike" cap="none" dirty="0">
                <a:solidFill>
                  <a:srgbClr val="FFFFFF"/>
                </a:solidFill>
                <a:latin typeface="Trebuchet MS"/>
                <a:ea typeface="Trebuchet MS"/>
                <a:cs typeface="Trebuchet MS"/>
                <a:sym typeface="Trebuchet MS"/>
              </a:rPr>
              <a:t>RGB 208/210/211</a:t>
            </a:r>
            <a:endParaRPr sz="1800" b="0" i="0" u="none" strike="noStrike" cap="none" dirty="0">
              <a:solidFill>
                <a:srgbClr val="FFFFFF"/>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0"/>
        <p:cNvGrpSpPr/>
        <p:nvPr/>
      </p:nvGrpSpPr>
      <p:grpSpPr>
        <a:xfrm>
          <a:off x="0" y="0"/>
          <a:ext cx="0" cy="0"/>
          <a:chOff x="0" y="0"/>
          <a:chExt cx="0" cy="0"/>
        </a:xfrm>
      </p:grpSpPr>
      <p:sp>
        <p:nvSpPr>
          <p:cNvPr id="51" name="Google Shape;51;p9"/>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52" name="Google Shape;52;p9"/>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chemeClr val="lt1"/>
              </a:buClr>
              <a:buSzPts val="3000"/>
              <a:buFont typeface="Trebuchet MS"/>
              <a:buNone/>
              <a:defRPr sz="30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53" name="Google Shape;53;p9"/>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chemeClr val="accent3"/>
        </a:solidFill>
        <a:effectLst/>
      </p:bgPr>
    </p:bg>
    <p:spTree>
      <p:nvGrpSpPr>
        <p:cNvPr id="1" name="Shape 54"/>
        <p:cNvGrpSpPr/>
        <p:nvPr/>
      </p:nvGrpSpPr>
      <p:grpSpPr>
        <a:xfrm>
          <a:off x="0" y="0"/>
          <a:ext cx="0" cy="0"/>
          <a:chOff x="0" y="0"/>
          <a:chExt cx="0" cy="0"/>
        </a:xfrm>
      </p:grpSpPr>
      <p:sp>
        <p:nvSpPr>
          <p:cNvPr id="55" name="Google Shape;55;p10"/>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56" name="Google Shape;56;p10"/>
          <p:cNvSpPr txBox="1">
            <a:spLocks noGrp="1"/>
          </p:cNvSpPr>
          <p:nvPr>
            <p:ph type="subTitle" idx="1"/>
          </p:nvPr>
        </p:nvSpPr>
        <p:spPr>
          <a:xfrm>
            <a:off x="1016000" y="4822825"/>
            <a:ext cx="10972800" cy="2492375"/>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4200"/>
              </a:spcBef>
              <a:spcAft>
                <a:spcPts val="0"/>
              </a:spcAft>
              <a:buClr>
                <a:schemeClr val="lt1"/>
              </a:buClr>
              <a:buSzPts val="3000"/>
              <a:buFont typeface="Trebuchet MS"/>
              <a:buNone/>
              <a:defRPr sz="3000" b="0" i="0" u="none" strike="noStrike" cap="none">
                <a:solidFill>
                  <a:schemeClr val="lt1"/>
                </a:solidFill>
                <a:latin typeface="Trebuchet MS"/>
                <a:ea typeface="Trebuchet MS"/>
                <a:cs typeface="Trebuchet MS"/>
                <a:sym typeface="Trebuchet MS"/>
              </a:defRPr>
            </a:lvl1pPr>
            <a:lvl2pPr marR="0" lvl="1"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2pPr>
            <a:lvl3pPr marR="0" lvl="2"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3pPr>
            <a:lvl4pPr marR="0" lvl="3"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4pPr>
            <a:lvl5pPr marR="0" lvl="4"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5pPr>
            <a:lvl6pPr marR="0" lvl="5"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6pPr>
            <a:lvl7pPr marR="0" lvl="6"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7pPr>
            <a:lvl8pPr marR="0" lvl="7"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8pPr>
            <a:lvl9pPr marR="0" lvl="8" algn="ctr" rtl="0">
              <a:lnSpc>
                <a:spcPct val="100000"/>
              </a:lnSpc>
              <a:spcBef>
                <a:spcPts val="4200"/>
              </a:spcBef>
              <a:spcAft>
                <a:spcPts val="0"/>
              </a:spcAft>
              <a:buClr>
                <a:srgbClr val="5C6670"/>
              </a:buClr>
              <a:buSzPts val="3000"/>
              <a:buFont typeface="Trebuchet MS"/>
              <a:buNone/>
              <a:defRPr sz="3000" b="0" i="0" u="none" strike="noStrike" cap="none">
                <a:solidFill>
                  <a:srgbClr val="5C6670"/>
                </a:solidFill>
                <a:latin typeface="Trebuchet MS"/>
                <a:ea typeface="Trebuchet MS"/>
                <a:cs typeface="Trebuchet MS"/>
                <a:sym typeface="Trebuchet MS"/>
              </a:defRPr>
            </a:lvl9pPr>
          </a:lstStyle>
          <a:p>
            <a:endParaRPr/>
          </a:p>
        </p:txBody>
      </p:sp>
      <p:sp>
        <p:nvSpPr>
          <p:cNvPr id="57" name="Google Shape;57;p10"/>
          <p:cNvSpPr txBox="1">
            <a:spLocks noGrp="1"/>
          </p:cNvSpPr>
          <p:nvPr>
            <p:ph type="body" idx="2"/>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dk1"/>
        </a:solidFill>
        <a:effectLst/>
      </p:bgPr>
    </p:bg>
    <p:spTree>
      <p:nvGrpSpPr>
        <p:cNvPr id="1" name="Shape 58"/>
        <p:cNvGrpSpPr/>
        <p:nvPr/>
      </p:nvGrpSpPr>
      <p:grpSpPr>
        <a:xfrm>
          <a:off x="0" y="0"/>
          <a:ext cx="0" cy="0"/>
          <a:chOff x="0" y="0"/>
          <a:chExt cx="0" cy="0"/>
        </a:xfrm>
      </p:grpSpPr>
      <p:sp>
        <p:nvSpPr>
          <p:cNvPr id="59" name="Google Shape;59;p11"/>
          <p:cNvSpPr txBox="1">
            <a:spLocks noGrp="1"/>
          </p:cNvSpPr>
          <p:nvPr>
            <p:ph type="ctrTitle"/>
          </p:nvPr>
        </p:nvSpPr>
        <p:spPr>
          <a:xfrm>
            <a:off x="1016000" y="2536825"/>
            <a:ext cx="10972800" cy="2090737"/>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60" name="Google Shape;60;p11"/>
          <p:cNvSpPr txBox="1">
            <a:spLocks noGrp="1"/>
          </p:cNvSpPr>
          <p:nvPr>
            <p:ph type="body" idx="1"/>
          </p:nvPr>
        </p:nvSpPr>
        <p:spPr>
          <a:xfrm>
            <a:off x="1016000" y="1752600"/>
            <a:ext cx="10972800" cy="62877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4200"/>
              </a:spcBef>
              <a:spcAft>
                <a:spcPts val="0"/>
              </a:spcAft>
              <a:buClr>
                <a:srgbClr val="000000"/>
              </a:buClr>
              <a:buSzPts val="1400"/>
              <a:buFont typeface="Arial"/>
              <a:buNone/>
              <a:defRPr sz="3200" b="0" i="0" u="none" strike="noStrike" cap="none">
                <a:solidFill>
                  <a:schemeClr val="lt1"/>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635000" y="1447800"/>
            <a:ext cx="10972800" cy="22860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6000" b="0" i="1" u="none" strike="noStrike" cap="none">
                <a:solidFill>
                  <a:srgbClr val="53585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66" name="Google Shape;66;p13"/>
          <p:cNvSpPr txBox="1">
            <a:spLocks noGrp="1"/>
          </p:cNvSpPr>
          <p:nvPr>
            <p:ph type="body" idx="1"/>
          </p:nvPr>
        </p:nvSpPr>
        <p:spPr>
          <a:xfrm>
            <a:off x="650875" y="3886200"/>
            <a:ext cx="10972800" cy="4572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4200"/>
              </a:spcBef>
              <a:spcAft>
                <a:spcPts val="0"/>
              </a:spcAft>
              <a:buClr>
                <a:srgbClr val="000000"/>
              </a:buClr>
              <a:buSzPts val="1400"/>
              <a:buFont typeface="Arial"/>
              <a:buNone/>
              <a:defRPr sz="3000" b="0" i="0" u="none" strike="noStrike" cap="none">
                <a:solidFill>
                  <a:srgbClr val="53585F"/>
                </a:solidFill>
                <a:latin typeface="Trebuchet MS"/>
                <a:ea typeface="Trebuchet MS"/>
                <a:cs typeface="Trebuchet MS"/>
                <a:sym typeface="Trebuchet MS"/>
              </a:defRPr>
            </a:lvl1pPr>
            <a:lvl2pPr marL="914400" marR="0" lvl="1"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2pPr>
            <a:lvl3pPr marL="1371600" marR="0" lvl="2"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3pPr>
            <a:lvl4pPr marL="1828800" marR="0" lvl="3"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4pPr>
            <a:lvl5pPr marL="2286000" marR="0" lvl="4" indent="-228600" algn="l" rtl="0">
              <a:lnSpc>
                <a:spcPct val="100000"/>
              </a:lnSpc>
              <a:spcBef>
                <a:spcPts val="4200"/>
              </a:spcBef>
              <a:spcAft>
                <a:spcPts val="0"/>
              </a:spcAft>
              <a:buClr>
                <a:srgbClr val="000000"/>
              </a:buClr>
              <a:buSzPts val="1400"/>
              <a:buFont typeface="Arial"/>
              <a:buNone/>
              <a:defRPr sz="3000" b="0" i="0" u="none" strike="noStrike" cap="none">
                <a:solidFill>
                  <a:schemeClr val="lt1"/>
                </a:solidFill>
                <a:latin typeface="Trebuchet MS"/>
                <a:ea typeface="Trebuchet MS"/>
                <a:cs typeface="Trebuchet MS"/>
                <a:sym typeface="Trebuchet MS"/>
              </a:defRPr>
            </a:lvl5pPr>
            <a:lvl6pPr marL="2743200" marR="0" lvl="5"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6pPr>
            <a:lvl7pPr marL="3200400" marR="0" lvl="6"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7pPr>
            <a:lvl8pPr marL="3657600" marR="0" lvl="7"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8pPr>
            <a:lvl9pPr marL="4114800" marR="0" lvl="8" indent="-228600" algn="l" rtl="0">
              <a:lnSpc>
                <a:spcPct val="100000"/>
              </a:lnSpc>
              <a:spcBef>
                <a:spcPts val="4200"/>
              </a:spcBef>
              <a:spcAft>
                <a:spcPts val="0"/>
              </a:spcAft>
              <a:buClr>
                <a:srgbClr val="000000"/>
              </a:buClr>
              <a:buSzPts val="1400"/>
              <a:buFont typeface="Arial"/>
              <a:buNone/>
              <a:defRPr sz="3000" b="0" i="0" u="none" strike="noStrike" cap="none">
                <a:solidFill>
                  <a:srgbClr val="5C6670"/>
                </a:solidFill>
                <a:latin typeface="Trebuchet MS"/>
                <a:ea typeface="Trebuchet MS"/>
                <a:cs typeface="Trebuchet MS"/>
                <a:sym typeface="Trebuchet MS"/>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5.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fall_in_co_4x3.jpg"/>
          <p:cNvPicPr preferRelativeResize="0"/>
          <p:nvPr/>
        </p:nvPicPr>
        <p:blipFill rotWithShape="1">
          <a:blip r:embed="rId4">
            <a:alphaModFix/>
          </a:blip>
          <a:srcRect b="16730"/>
          <a:stretch/>
        </p:blipFill>
        <p:spPr>
          <a:xfrm>
            <a:off x="1" y="1"/>
            <a:ext cx="13030200" cy="8136363"/>
          </a:xfrm>
          <a:prstGeom prst="rect">
            <a:avLst/>
          </a:prstGeom>
          <a:noFill/>
          <a:ln>
            <a:noFill/>
          </a:ln>
        </p:spPr>
      </p:pic>
      <p:sp>
        <p:nvSpPr>
          <p:cNvPr id="7" name="Google Shape;7;p1"/>
          <p:cNvSpPr/>
          <p:nvPr/>
        </p:nvSpPr>
        <p:spPr>
          <a:xfrm>
            <a:off x="0" y="0"/>
            <a:ext cx="13030200" cy="8154988"/>
          </a:xfrm>
          <a:custGeom>
            <a:avLst/>
            <a:gdLst/>
            <a:ahLst/>
            <a:cxnLst/>
            <a:rect l="l" t="t" r="r" b="b"/>
            <a:pathLst>
              <a:path w="21600" h="21600" extrusionOk="0">
                <a:moveTo>
                  <a:pt x="0" y="0"/>
                </a:moveTo>
                <a:lnTo>
                  <a:pt x="21599" y="0"/>
                </a:lnTo>
                <a:lnTo>
                  <a:pt x="21599" y="21599"/>
                </a:lnTo>
                <a:lnTo>
                  <a:pt x="0" y="21599"/>
                </a:lnTo>
                <a:close/>
              </a:path>
            </a:pathLst>
          </a:custGeom>
          <a:solidFill>
            <a:srgbClr val="5C6670">
              <a:alpha val="59215"/>
            </a:srgbClr>
          </a:solidFill>
          <a:ln w="12700" cap="flat" cmpd="sng">
            <a:solidFill>
              <a:srgbClr val="85888D">
                <a:alpha val="59215"/>
              </a:srgbClr>
            </a:solidFill>
            <a:prstDash val="solid"/>
            <a:miter lim="0"/>
            <a:headEnd type="none" w="sm" len="sm"/>
            <a:tailEnd type="none" w="sm" len="sm"/>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sp>
        <p:nvSpPr>
          <p:cNvPr id="8" name="Google Shape;8;p1"/>
          <p:cNvSpPr txBox="1">
            <a:spLocks noGrp="1"/>
          </p:cNvSpPr>
          <p:nvPr>
            <p:ph type="title"/>
          </p:nvPr>
        </p:nvSpPr>
        <p:spPr>
          <a:xfrm>
            <a:off x="647700" y="4398565"/>
            <a:ext cx="11734800" cy="2313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1pPr>
            <a:lvl2pPr marR="0" lvl="1"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2pPr>
            <a:lvl3pPr marR="0" lvl="2"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3pPr>
            <a:lvl4pPr marR="0" lvl="3"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4pPr>
            <a:lvl5pPr marR="0" lvl="4"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5pPr>
            <a:lvl6pPr marR="0" lvl="5"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6pPr>
            <a:lvl7pPr marR="0" lvl="6"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7pPr>
            <a:lvl8pPr marR="0" lvl="7"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8pPr>
            <a:lvl9pPr marR="0" lvl="8" algn="ctr" rtl="0">
              <a:lnSpc>
                <a:spcPct val="100000"/>
              </a:lnSpc>
              <a:spcBef>
                <a:spcPts val="0"/>
              </a:spcBef>
              <a:spcAft>
                <a:spcPts val="0"/>
              </a:spcAft>
              <a:buClr>
                <a:srgbClr val="000000"/>
              </a:buClr>
              <a:buSzPts val="1400"/>
              <a:buFont typeface="Arial"/>
              <a:buNone/>
              <a:defRPr sz="6600" b="1" i="1" u="none" strike="noStrike" cap="none">
                <a:solidFill>
                  <a:srgbClr val="FFFFFF"/>
                </a:solidFill>
                <a:latin typeface="Trebuchet MS"/>
                <a:ea typeface="Trebuchet MS"/>
                <a:cs typeface="Trebuchet MS"/>
                <a:sym typeface="Trebuchet MS"/>
              </a:defRPr>
            </a:lvl9pPr>
          </a:lstStyle>
          <a:p>
            <a:endParaRPr/>
          </a:p>
        </p:txBody>
      </p:sp>
      <p:sp>
        <p:nvSpPr>
          <p:cNvPr id="9" name="Google Shape;9;p1"/>
          <p:cNvSpPr/>
          <p:nvPr/>
        </p:nvSpPr>
        <p:spPr>
          <a:xfrm>
            <a:off x="0" y="8140700"/>
            <a:ext cx="13030200" cy="1627632"/>
          </a:xfrm>
          <a:custGeom>
            <a:avLst/>
            <a:gdLst/>
            <a:ahLst/>
            <a:cxnLst/>
            <a:rect l="l" t="t" r="r" b="b"/>
            <a:pathLst>
              <a:path w="21600" h="21600" extrusionOk="0">
                <a:moveTo>
                  <a:pt x="0" y="0"/>
                </a:moveTo>
                <a:lnTo>
                  <a:pt x="21599" y="0"/>
                </a:lnTo>
                <a:lnTo>
                  <a:pt x="21599"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10" name="Google Shape;10;p1"/>
          <p:cNvPicPr preferRelativeResize="0"/>
          <p:nvPr/>
        </p:nvPicPr>
        <p:blipFill rotWithShape="1">
          <a:blip r:embed="rId5">
            <a:alphaModFix/>
          </a:blip>
          <a:srcRect/>
          <a:stretch/>
        </p:blipFill>
        <p:spPr>
          <a:xfrm>
            <a:off x="949321" y="8552799"/>
            <a:ext cx="4857758" cy="819288"/>
          </a:xfrm>
          <a:prstGeom prst="rect">
            <a:avLst/>
          </a:prstGeom>
          <a:noFill/>
          <a:ln>
            <a:noFill/>
          </a:ln>
        </p:spPr>
      </p:pic>
      <p:pic>
        <p:nvPicPr>
          <p:cNvPr id="11" name="Google Shape;11;p1"/>
          <p:cNvPicPr preferRelativeResize="0"/>
          <p:nvPr/>
        </p:nvPicPr>
        <p:blipFill rotWithShape="1">
          <a:blip r:embed="rId6">
            <a:alphaModFix/>
          </a:blip>
          <a:srcRect/>
          <a:stretch/>
        </p:blipFill>
        <p:spPr>
          <a:xfrm>
            <a:off x="4983480" y="914400"/>
            <a:ext cx="2800572" cy="2057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47"/>
        <p:cNvGrpSpPr/>
        <p:nvPr/>
      </p:nvGrpSpPr>
      <p:grpSpPr>
        <a:xfrm>
          <a:off x="0" y="0"/>
          <a:ext cx="0" cy="0"/>
          <a:chOff x="0" y="0"/>
          <a:chExt cx="0" cy="0"/>
        </a:xfrm>
      </p:grpSpPr>
      <p:sp>
        <p:nvSpPr>
          <p:cNvPr id="48" name="Google Shape;48;p8"/>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rgbClr val="FFFFFF"/>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FFFFFF"/>
              </a:solidFill>
              <a:latin typeface="Trebuchet MS"/>
              <a:ea typeface="Trebuchet MS"/>
              <a:cs typeface="Trebuchet MS"/>
              <a:sym typeface="Trebuchet MS"/>
            </a:endParaRPr>
          </a:p>
        </p:txBody>
      </p:sp>
      <p:pic>
        <p:nvPicPr>
          <p:cNvPr id="49" name="Google Shape;49;p8"/>
          <p:cNvPicPr preferRelativeResize="0"/>
          <p:nvPr/>
        </p:nvPicPr>
        <p:blipFill rotWithShape="1">
          <a:blip r:embed="rId5">
            <a:alphaModFix/>
          </a:blip>
          <a:srcRect/>
          <a:stretch/>
        </p:blipFill>
        <p:spPr>
          <a:xfrm>
            <a:off x="591356" y="9118962"/>
            <a:ext cx="2716528" cy="4596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Google Shape;62;p12"/>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dk1"/>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3C1DD"/>
              </a:solidFill>
              <a:latin typeface="Trebuchet MS"/>
              <a:ea typeface="Trebuchet MS"/>
              <a:cs typeface="Trebuchet MS"/>
              <a:sym typeface="Trebuchet MS"/>
            </a:endParaRPr>
          </a:p>
        </p:txBody>
      </p:sp>
      <p:pic>
        <p:nvPicPr>
          <p:cNvPr id="63" name="Google Shape;63;p12"/>
          <p:cNvPicPr preferRelativeResize="0"/>
          <p:nvPr/>
        </p:nvPicPr>
        <p:blipFill rotWithShape="1">
          <a:blip r:embed="rId5">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4"/>
        <p:cNvGrpSpPr/>
        <p:nvPr/>
      </p:nvGrpSpPr>
      <p:grpSpPr>
        <a:xfrm>
          <a:off x="0" y="0"/>
          <a:ext cx="0" cy="0"/>
          <a:chOff x="0" y="0"/>
          <a:chExt cx="0" cy="0"/>
        </a:xfrm>
      </p:grpSpPr>
      <p:sp>
        <p:nvSpPr>
          <p:cNvPr id="75" name="Google Shape;75;p16"/>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accent3"/>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76" name="Google Shape;76;p16"/>
          <p:cNvPicPr preferRelativeResize="0"/>
          <p:nvPr/>
        </p:nvPicPr>
        <p:blipFill rotWithShape="1">
          <a:blip r:embed="rId7">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5"/>
        <p:cNvGrpSpPr/>
        <p:nvPr/>
      </p:nvGrpSpPr>
      <p:grpSpPr>
        <a:xfrm>
          <a:off x="0" y="0"/>
          <a:ext cx="0" cy="0"/>
          <a:chOff x="0" y="0"/>
          <a:chExt cx="0" cy="0"/>
        </a:xfrm>
      </p:grpSpPr>
      <p:sp>
        <p:nvSpPr>
          <p:cNvPr id="96" name="Google Shape;96;p22"/>
          <p:cNvSpPr/>
          <p:nvPr/>
        </p:nvSpPr>
        <p:spPr>
          <a:xfrm>
            <a:off x="0" y="3657600"/>
            <a:ext cx="13030200" cy="6096000"/>
          </a:xfrm>
          <a:custGeom>
            <a:avLst/>
            <a:gdLst/>
            <a:ahLst/>
            <a:cxnLst/>
            <a:rect l="l" t="t" r="r" b="b"/>
            <a:pathLst>
              <a:path w="21600" h="21600" extrusionOk="0">
                <a:moveTo>
                  <a:pt x="0" y="0"/>
                </a:moveTo>
                <a:lnTo>
                  <a:pt x="21600" y="0"/>
                </a:lnTo>
                <a:lnTo>
                  <a:pt x="21600" y="21599"/>
                </a:lnTo>
                <a:lnTo>
                  <a:pt x="0" y="21599"/>
                </a:lnTo>
                <a:close/>
              </a:path>
            </a:pathLst>
          </a:custGeom>
          <a:solidFill>
            <a:schemeClr val="accent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97" name="Google Shape;97;p22"/>
          <p:cNvPicPr preferRelativeResize="0"/>
          <p:nvPr/>
        </p:nvPicPr>
        <p:blipFill rotWithShape="1">
          <a:blip r:embed="rId4">
            <a:alphaModFix/>
          </a:blip>
          <a:srcRect/>
          <a:stretch/>
        </p:blipFill>
        <p:spPr>
          <a:xfrm>
            <a:off x="467379" y="9036424"/>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25"/>
          <p:cNvSpPr/>
          <p:nvPr/>
        </p:nvSpPr>
        <p:spPr>
          <a:xfrm>
            <a:off x="0" y="8915400"/>
            <a:ext cx="13030200" cy="866775"/>
          </a:xfrm>
          <a:custGeom>
            <a:avLst/>
            <a:gdLst/>
            <a:ahLst/>
            <a:cxnLst/>
            <a:rect l="l" t="t" r="r" b="b"/>
            <a:pathLst>
              <a:path w="21600" h="21600" extrusionOk="0">
                <a:moveTo>
                  <a:pt x="0" y="0"/>
                </a:moveTo>
                <a:lnTo>
                  <a:pt x="21600" y="0"/>
                </a:lnTo>
                <a:lnTo>
                  <a:pt x="21600" y="21600"/>
                </a:lnTo>
                <a:lnTo>
                  <a:pt x="0" y="21600"/>
                </a:lnTo>
                <a:close/>
              </a:path>
            </a:pathLst>
          </a:custGeom>
          <a:solidFill>
            <a:schemeClr val="lt2"/>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sp>
        <p:nvSpPr>
          <p:cNvPr id="109" name="Google Shape;109;p25"/>
          <p:cNvSpPr/>
          <p:nvPr/>
        </p:nvSpPr>
        <p:spPr>
          <a:xfrm>
            <a:off x="6826250" y="465138"/>
            <a:ext cx="5510213" cy="7932737"/>
          </a:xfrm>
          <a:custGeom>
            <a:avLst/>
            <a:gdLst/>
            <a:ahLst/>
            <a:cxnLst/>
            <a:rect l="l" t="t" r="r" b="b"/>
            <a:pathLst>
              <a:path w="21600" h="21600" extrusionOk="0">
                <a:moveTo>
                  <a:pt x="0" y="0"/>
                </a:moveTo>
                <a:lnTo>
                  <a:pt x="21599" y="0"/>
                </a:lnTo>
                <a:lnTo>
                  <a:pt x="21599" y="21600"/>
                </a:lnTo>
                <a:lnTo>
                  <a:pt x="0" y="21600"/>
                </a:lnTo>
                <a:close/>
              </a:path>
            </a:pathLst>
          </a:custGeom>
          <a:solidFill>
            <a:srgbClr val="D1D3D3"/>
          </a:solidFill>
          <a:ln>
            <a:noFill/>
          </a:ln>
        </p:spPr>
        <p:txBody>
          <a:bodyPr spcFirstLastPara="1" wrap="square" lIns="50800" tIns="50800" rIns="50800" bIns="508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0" i="0" u="none" strike="noStrike" cap="none" dirty="0">
              <a:solidFill>
                <a:srgbClr val="5C6670"/>
              </a:solidFill>
              <a:latin typeface="Trebuchet MS"/>
              <a:ea typeface="Trebuchet MS"/>
              <a:cs typeface="Trebuchet MS"/>
              <a:sym typeface="Trebuchet MS"/>
            </a:endParaRPr>
          </a:p>
        </p:txBody>
      </p:sp>
      <p:pic>
        <p:nvPicPr>
          <p:cNvPr id="110" name="Google Shape;110;p25"/>
          <p:cNvPicPr preferRelativeResize="0"/>
          <p:nvPr/>
        </p:nvPicPr>
        <p:blipFill rotWithShape="1">
          <a:blip r:embed="rId4">
            <a:alphaModFix/>
          </a:blip>
          <a:srcRect/>
          <a:stretch/>
        </p:blipFill>
        <p:spPr>
          <a:xfrm>
            <a:off x="427038" y="9103659"/>
            <a:ext cx="2735295" cy="470648"/>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72">
          <p15:clr>
            <a:srgbClr val="F26B43"/>
          </p15:clr>
        </p15:guide>
        <p15:guide id="2" pos="409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osa.colorado.gov/real-estate"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hyperlink" Target="https://co.accessgov.com/executivedirector/Forms/Page/e5c3c469-54a2-40d9-8b22-b12c4211fb2b/3cb06529-f1fc-42f2-8a3d-3295894bd40b/2d791cd4-fd18-4c69-bc38-ad42b68b8a25/"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hyperlink" Target="https://osa.colorado.gov/sites/osa/files/6%20State%20Owned%20Lease%20Template%200825.docx" TargetMode="External"/><Relationship Id="rId3" Type="http://schemas.openxmlformats.org/officeDocument/2006/relationships/hyperlink" Target="https://osa.colorado.gov/sites/osa/files/1%20Lease%20%28Gross%29%20Template%200825.docx" TargetMode="External"/><Relationship Id="rId7" Type="http://schemas.openxmlformats.org/officeDocument/2006/relationships/hyperlink" Target="https://osa.colorado.gov/sites/osa/files/5%20Sublease%20Template%200825_.docx" TargetMode="External"/><Relationship Id="rId12" Type="http://schemas.openxmlformats.org/officeDocument/2006/relationships/hyperlink" Target="https://osa.colorado.gov/sites/osa/files/10%20Parking%20Agreement%20Template%200825.docx"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hyperlink" Target="https://osa.colorado.gov/sites/osa/files/4%20Interagency%20Amendment%20Template%200825.docx" TargetMode="External"/><Relationship Id="rId11" Type="http://schemas.openxmlformats.org/officeDocument/2006/relationships/hyperlink" Target="https://osa.colorado.gov/sites/osa/files/9%20License%20Agreement%20Template%200825.docx" TargetMode="External"/><Relationship Id="rId5" Type="http://schemas.openxmlformats.org/officeDocument/2006/relationships/hyperlink" Target="https://osa.colorado.gov/sites/osa/files/3%20Interagency%20Lease%20Template%200825.docx" TargetMode="External"/><Relationship Id="rId10" Type="http://schemas.openxmlformats.org/officeDocument/2006/relationships/hyperlink" Target="https://osa.colorado.gov/sites/osa/files/8%20Easement%20State%20Grantee%20Template%200825.docx" TargetMode="External"/><Relationship Id="rId4" Type="http://schemas.openxmlformats.org/officeDocument/2006/relationships/hyperlink" Target="https://osa.colorado.gov/sites/osa/files/2%20Lease%20Amendment%20Template%200825.docx" TargetMode="External"/><Relationship Id="rId9" Type="http://schemas.openxmlformats.org/officeDocument/2006/relationships/hyperlink" Target="https://osa.colorado.gov/sites/osa/files/7%20Easement%20State%20Grantor%20Template%200825.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8"/>
          <p:cNvSpPr txBox="1">
            <a:spLocks noGrp="1"/>
          </p:cNvSpPr>
          <p:nvPr>
            <p:ph type="ctrTitle"/>
          </p:nvPr>
        </p:nvSpPr>
        <p:spPr>
          <a:xfrm>
            <a:off x="559550" y="3840175"/>
            <a:ext cx="11885700" cy="2090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dirty="0"/>
              <a:t>Real Estate Program</a:t>
            </a:r>
            <a:endParaRPr dirty="0"/>
          </a:p>
          <a:p>
            <a:pPr marL="0" lvl="0" indent="0" algn="ctr" rtl="0">
              <a:lnSpc>
                <a:spcPct val="100000"/>
              </a:lnSpc>
              <a:spcBef>
                <a:spcPts val="0"/>
              </a:spcBef>
              <a:spcAft>
                <a:spcPts val="0"/>
              </a:spcAft>
              <a:buSzPts val="1400"/>
              <a:buNone/>
            </a:pPr>
            <a:r>
              <a:rPr lang="en-US" dirty="0"/>
              <a:t>Leasing Transaction Process</a:t>
            </a:r>
            <a:endParaRPr dirty="0"/>
          </a:p>
        </p:txBody>
      </p:sp>
      <p:sp>
        <p:nvSpPr>
          <p:cNvPr id="123" name="Google Shape;123;p28"/>
          <p:cNvSpPr txBox="1">
            <a:spLocks noGrp="1"/>
          </p:cNvSpPr>
          <p:nvPr>
            <p:ph type="subTitle" idx="1"/>
          </p:nvPr>
        </p:nvSpPr>
        <p:spPr>
          <a:xfrm>
            <a:off x="1951038" y="6461708"/>
            <a:ext cx="9102600" cy="15258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Office of the State Architect </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Division of State Property </a:t>
            </a:r>
            <a:endParaRPr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7"/>
          <p:cNvSpPr txBox="1">
            <a:spLocks noGrp="1"/>
          </p:cNvSpPr>
          <p:nvPr>
            <p:ph type="title"/>
          </p:nvPr>
        </p:nvSpPr>
        <p:spPr>
          <a:xfrm>
            <a:off x="655637" y="44450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Document Review </a:t>
            </a:r>
            <a:endParaRPr dirty="0"/>
          </a:p>
        </p:txBody>
      </p:sp>
      <p:sp>
        <p:nvSpPr>
          <p:cNvPr id="182" name="Google Shape;182;p37"/>
          <p:cNvSpPr txBox="1">
            <a:spLocks noGrp="1"/>
          </p:cNvSpPr>
          <p:nvPr>
            <p:ph type="body" idx="2"/>
          </p:nvPr>
        </p:nvSpPr>
        <p:spPr>
          <a:xfrm>
            <a:off x="635000" y="1884525"/>
            <a:ext cx="10972800" cy="162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The fewer variations from the State's lease template, the faster the lease will move through the approval process</a:t>
            </a:r>
            <a:endParaRPr dirty="0"/>
          </a:p>
        </p:txBody>
      </p:sp>
      <p:sp>
        <p:nvSpPr>
          <p:cNvPr id="183" name="Google Shape;183;p37"/>
          <p:cNvSpPr txBox="1">
            <a:spLocks noGrp="1"/>
          </p:cNvSpPr>
          <p:nvPr>
            <p:ph type="body" idx="3"/>
          </p:nvPr>
        </p:nvSpPr>
        <p:spPr>
          <a:xfrm>
            <a:off x="635000" y="4265950"/>
            <a:ext cx="10972800" cy="468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200"/>
              </a:spcBef>
              <a:spcAft>
                <a:spcPts val="0"/>
              </a:spcAft>
              <a:buSzPts val="1400"/>
              <a:buNone/>
            </a:pPr>
            <a:r>
              <a:rPr lang="en-US" dirty="0"/>
              <a:t>All of the wording in the standard templates has been pre-approved by the Attorney General's office and the State Controller’s Office</a:t>
            </a:r>
            <a:endParaRPr dirty="0"/>
          </a:p>
          <a:p>
            <a:pPr marL="0" lvl="0" indent="0" algn="l" rtl="0">
              <a:lnSpc>
                <a:spcPct val="100000"/>
              </a:lnSpc>
              <a:spcBef>
                <a:spcPts val="4200"/>
              </a:spcBef>
              <a:spcAft>
                <a:spcPts val="0"/>
              </a:spcAft>
              <a:buSzPts val="1400"/>
              <a:buNone/>
            </a:pPr>
            <a:r>
              <a:rPr lang="en-US" dirty="0"/>
              <a:t>If changes are necessary, submit before finalizing negotiations for REP for a preliminary opinion on the likelihood of approval of the changes</a:t>
            </a: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38"/>
          <p:cNvSpPr txBox="1">
            <a:spLocks noGrp="1"/>
          </p:cNvSpPr>
          <p:nvPr>
            <p:ph type="subTitle" idx="1"/>
          </p:nvPr>
        </p:nvSpPr>
        <p:spPr>
          <a:xfrm>
            <a:off x="1016000" y="2670425"/>
            <a:ext cx="10972800" cy="5029200"/>
          </a:xfrm>
          <a:prstGeom prst="rect">
            <a:avLst/>
          </a:prstGeom>
          <a:noFill/>
          <a:ln>
            <a:noFill/>
          </a:ln>
        </p:spPr>
        <p:txBody>
          <a:bodyPr spcFirstLastPara="1" wrap="square" lIns="91425" tIns="45700" rIns="91425" bIns="45700" anchor="t" anchorCtr="0">
            <a:noAutofit/>
          </a:bodyPr>
          <a:lstStyle/>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1)	Tenant</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2)	Landlord</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3)	Real Estate Programs</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4)	Legal (if necessary) </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5)	Risk (if necessary) </a:t>
            </a:r>
            <a:endParaRPr dirty="0">
              <a:solidFill>
                <a:schemeClr val="accent2"/>
              </a:solidFill>
            </a:endParaRPr>
          </a:p>
          <a:p>
            <a:pPr marL="45720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6)	Controller (final approval) </a:t>
            </a:r>
            <a:endParaRPr dirty="0">
              <a:solidFill>
                <a:schemeClr val="accent2"/>
              </a:solidFill>
            </a:endParaRPr>
          </a:p>
          <a:p>
            <a:pPr marL="0" lvl="0" indent="0" algn="l" rtl="0">
              <a:lnSpc>
                <a:spcPct val="115000"/>
              </a:lnSpc>
              <a:spcBef>
                <a:spcPts val="0"/>
              </a:spcBef>
              <a:spcAft>
                <a:spcPts val="0"/>
              </a:spcAft>
              <a:buClr>
                <a:schemeClr val="lt1"/>
              </a:buClr>
              <a:buSzPts val="3000"/>
              <a:buFont typeface="Trebuchet MS"/>
              <a:buNone/>
            </a:pPr>
            <a:endParaRPr dirty="0">
              <a:solidFill>
                <a:schemeClr val="accent2"/>
              </a:solidFill>
            </a:endParaRPr>
          </a:p>
          <a:p>
            <a:pPr marL="0" lvl="0" indent="0" algn="l" rtl="0">
              <a:lnSpc>
                <a:spcPct val="115000"/>
              </a:lnSpc>
              <a:spcBef>
                <a:spcPts val="0"/>
              </a:spcBef>
              <a:spcAft>
                <a:spcPts val="0"/>
              </a:spcAft>
              <a:buClr>
                <a:schemeClr val="lt1"/>
              </a:buClr>
              <a:buSzPts val="3000"/>
              <a:buFont typeface="Trebuchet MS"/>
              <a:buNone/>
            </a:pPr>
            <a:r>
              <a:rPr lang="en-US" dirty="0">
                <a:solidFill>
                  <a:schemeClr val="accent2"/>
                </a:solidFill>
              </a:rPr>
              <a:t>No lease is valid, no rents authorized, until the State Controller approves and signs </a:t>
            </a:r>
            <a:endParaRPr dirty="0">
              <a:solidFill>
                <a:schemeClr val="accent2"/>
              </a:solidFill>
            </a:endParaRPr>
          </a:p>
          <a:p>
            <a:pPr marL="0" lvl="0" indent="0" algn="ctr" rtl="0">
              <a:lnSpc>
                <a:spcPct val="100000"/>
              </a:lnSpc>
              <a:spcBef>
                <a:spcPts val="0"/>
              </a:spcBef>
              <a:spcAft>
                <a:spcPts val="0"/>
              </a:spcAft>
              <a:buClr>
                <a:schemeClr val="lt1"/>
              </a:buClr>
              <a:buSzPts val="3000"/>
              <a:buFont typeface="Trebuchet MS"/>
              <a:buNone/>
            </a:pPr>
            <a:r>
              <a:rPr lang="en-US" dirty="0"/>
              <a:t> </a:t>
            </a:r>
            <a:endParaRPr dirty="0"/>
          </a:p>
        </p:txBody>
      </p:sp>
      <p:sp>
        <p:nvSpPr>
          <p:cNvPr id="189" name="Google Shape;189;p38"/>
          <p:cNvSpPr txBox="1">
            <a:spLocks noGrp="1"/>
          </p:cNvSpPr>
          <p:nvPr>
            <p:ph type="ctrTitle"/>
          </p:nvPr>
        </p:nvSpPr>
        <p:spPr>
          <a:xfrm>
            <a:off x="1016000" y="879475"/>
            <a:ext cx="109728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Signature Authority 	</a:t>
            </a: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9"/>
          <p:cNvSpPr txBox="1">
            <a:spLocks noGrp="1"/>
          </p:cNvSpPr>
          <p:nvPr>
            <p:ph type="title"/>
          </p:nvPr>
        </p:nvSpPr>
        <p:spPr>
          <a:xfrm>
            <a:off x="635012" y="15094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State Service Broker</a:t>
            </a:r>
            <a:endParaRPr dirty="0"/>
          </a:p>
        </p:txBody>
      </p:sp>
      <p:sp>
        <p:nvSpPr>
          <p:cNvPr id="195" name="Google Shape;195;p39"/>
          <p:cNvSpPr txBox="1">
            <a:spLocks noGrp="1"/>
          </p:cNvSpPr>
          <p:nvPr>
            <p:ph type="body" idx="3"/>
          </p:nvPr>
        </p:nvSpPr>
        <p:spPr>
          <a:xfrm>
            <a:off x="635075" y="3917625"/>
            <a:ext cx="11710800" cy="46395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600" dirty="0"/>
              <a:t>In the seven county metro area, executive branch State agencies must use the State real estate service broker for any real estate transaction activity (new lease, amending current lease, buying or selling) </a:t>
            </a:r>
            <a:endParaRPr sz="2600" dirty="0"/>
          </a:p>
          <a:p>
            <a:pPr marL="457200" lvl="0" indent="0" algn="l" rtl="0">
              <a:lnSpc>
                <a:spcPct val="115000"/>
              </a:lnSpc>
              <a:spcBef>
                <a:spcPts val="2000"/>
              </a:spcBef>
              <a:spcAft>
                <a:spcPts val="0"/>
              </a:spcAft>
              <a:buNone/>
            </a:pPr>
            <a:r>
              <a:rPr lang="en-US" sz="2400" i="1" dirty="0"/>
              <a:t>In rare exceptions, Agencies may apply for a waiver to utilize the services of a non-State contracted real estate broker. </a:t>
            </a:r>
            <a:endParaRPr sz="2400" i="1" dirty="0"/>
          </a:p>
          <a:p>
            <a:pPr marL="457200" lvl="0" indent="457200" algn="l" rtl="0">
              <a:lnSpc>
                <a:spcPct val="115000"/>
              </a:lnSpc>
              <a:spcBef>
                <a:spcPts val="2000"/>
              </a:spcBef>
              <a:spcAft>
                <a:spcPts val="0"/>
              </a:spcAft>
              <a:buNone/>
            </a:pPr>
            <a:r>
              <a:rPr lang="en-US" sz="2400" i="1" dirty="0"/>
              <a:t>Reviewed on a case-by-case basis </a:t>
            </a:r>
            <a:endParaRPr sz="2400" i="1" dirty="0"/>
          </a:p>
          <a:p>
            <a:pPr marL="457200" lvl="0" indent="457200" algn="l" rtl="0">
              <a:lnSpc>
                <a:spcPct val="115000"/>
              </a:lnSpc>
              <a:spcBef>
                <a:spcPts val="2000"/>
              </a:spcBef>
              <a:spcAft>
                <a:spcPts val="2000"/>
              </a:spcAft>
              <a:buNone/>
            </a:pPr>
            <a:r>
              <a:rPr lang="en-US" sz="2400" i="1" dirty="0"/>
              <a:t>Require written approval by the Real Estate Program manager prior to any engagement of a broker. </a:t>
            </a:r>
            <a:endParaRPr sz="2400" i="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40"/>
          <p:cNvSpPr txBox="1">
            <a:spLocks noGrp="1"/>
          </p:cNvSpPr>
          <p:nvPr>
            <p:ph type="title"/>
          </p:nvPr>
        </p:nvSpPr>
        <p:spPr>
          <a:xfrm>
            <a:off x="635000" y="731525"/>
            <a:ext cx="10972800" cy="1643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rgbClr val="5C6670"/>
                </a:solidFill>
              </a:rPr>
              <a:t>Specific Counties </a:t>
            </a:r>
            <a:endParaRPr dirty="0">
              <a:solidFill>
                <a:srgbClr val="5C6670"/>
              </a:solidFill>
            </a:endParaRPr>
          </a:p>
        </p:txBody>
      </p:sp>
      <p:sp>
        <p:nvSpPr>
          <p:cNvPr id="201" name="Google Shape;201;p40"/>
          <p:cNvSpPr txBox="1">
            <a:spLocks noGrp="1"/>
          </p:cNvSpPr>
          <p:nvPr>
            <p:ph type="body" idx="1"/>
          </p:nvPr>
        </p:nvSpPr>
        <p:spPr>
          <a:xfrm>
            <a:off x="650875" y="3200400"/>
            <a:ext cx="10972800" cy="5257800"/>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SzPts val="1400"/>
              <a:buNone/>
            </a:pPr>
            <a:r>
              <a:rPr lang="en-US" sz="3600" dirty="0">
                <a:solidFill>
                  <a:srgbClr val="5C6670"/>
                </a:solidFill>
              </a:rPr>
              <a:t>Denver Metro Area - </a:t>
            </a:r>
            <a:endParaRPr sz="3600" dirty="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dirty="0">
                <a:solidFill>
                  <a:srgbClr val="5C6670"/>
                </a:solidFill>
              </a:rPr>
              <a:t>Adams, Arapahoe, Broomfield, Boulder, Denver, Douglas and Jefferson </a:t>
            </a:r>
            <a:endParaRPr sz="3600" dirty="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dirty="0">
                <a:solidFill>
                  <a:srgbClr val="5C6670"/>
                </a:solidFill>
              </a:rPr>
              <a:t>Covered by JLL </a:t>
            </a:r>
            <a:endParaRPr sz="3600" dirty="0">
              <a:solidFill>
                <a:srgbClr val="5C6670"/>
              </a:solidFill>
            </a:endParaRPr>
          </a:p>
          <a:p>
            <a:pPr marL="0" marR="0" lvl="0" indent="0" algn="l" rtl="0">
              <a:lnSpc>
                <a:spcPct val="150000"/>
              </a:lnSpc>
              <a:spcBef>
                <a:spcPts val="0"/>
              </a:spcBef>
              <a:spcAft>
                <a:spcPts val="0"/>
              </a:spcAft>
              <a:buSzPts val="1400"/>
              <a:buNone/>
            </a:pPr>
            <a:r>
              <a:rPr lang="en-US" sz="3600" dirty="0">
                <a:solidFill>
                  <a:srgbClr val="5C6670"/>
                </a:solidFill>
              </a:rPr>
              <a:t>El Paso and Pueblo Counties - </a:t>
            </a:r>
            <a:endParaRPr sz="3600" dirty="0">
              <a:solidFill>
                <a:srgbClr val="5C6670"/>
              </a:solidFill>
            </a:endParaRPr>
          </a:p>
          <a:p>
            <a:pPr marL="914400" marR="0" lvl="0" indent="-381000" algn="l" rtl="0">
              <a:lnSpc>
                <a:spcPct val="150000"/>
              </a:lnSpc>
              <a:spcBef>
                <a:spcPts val="0"/>
              </a:spcBef>
              <a:spcAft>
                <a:spcPts val="0"/>
              </a:spcAft>
              <a:buClr>
                <a:srgbClr val="5C6670"/>
              </a:buClr>
              <a:buSzPts val="2400"/>
              <a:buChar char="●"/>
            </a:pPr>
            <a:r>
              <a:rPr lang="en-US" sz="3600" dirty="0">
                <a:solidFill>
                  <a:srgbClr val="5C6670"/>
                </a:solidFill>
              </a:rPr>
              <a:t>Covered by SOCO  Commercial Group </a:t>
            </a:r>
            <a:endParaRPr sz="3600" dirty="0">
              <a:solidFill>
                <a:srgbClr val="5C667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1"/>
          <p:cNvSpPr txBox="1">
            <a:spLocks noGrp="1"/>
          </p:cNvSpPr>
          <p:nvPr>
            <p:ph type="subTitle" idx="1"/>
          </p:nvPr>
        </p:nvSpPr>
        <p:spPr>
          <a:xfrm>
            <a:off x="1392125" y="2861050"/>
            <a:ext cx="10596600" cy="4454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Provides significant advantages to the State </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Save time and money </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Conduct needs assessments and space programming</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Knowledge of the complicated state processes </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Effectively advocate for state departments</a:t>
            </a:r>
            <a:endParaRPr dirty="0">
              <a:solidFill>
                <a:schemeClr val="accent2"/>
              </a:solidFill>
            </a:endParaRPr>
          </a:p>
          <a:p>
            <a:pPr marL="0" lvl="0" indent="0" algn="l" rtl="0">
              <a:lnSpc>
                <a:spcPct val="150000"/>
              </a:lnSpc>
              <a:spcBef>
                <a:spcPts val="0"/>
              </a:spcBef>
              <a:spcAft>
                <a:spcPts val="0"/>
              </a:spcAft>
              <a:buClr>
                <a:schemeClr val="lt1"/>
              </a:buClr>
              <a:buSzPts val="3000"/>
              <a:buFont typeface="Trebuchet MS"/>
              <a:buNone/>
            </a:pPr>
            <a:r>
              <a:rPr lang="en-US" dirty="0">
                <a:solidFill>
                  <a:schemeClr val="accent2"/>
                </a:solidFill>
              </a:rPr>
              <a:t>Assures State dollars are spent wisely  </a:t>
            </a:r>
            <a:endParaRPr dirty="0">
              <a:solidFill>
                <a:schemeClr val="accent2"/>
              </a:solidFill>
            </a:endParaRPr>
          </a:p>
          <a:p>
            <a:pPr marL="0" lvl="0" indent="0" algn="ctr" rtl="0">
              <a:lnSpc>
                <a:spcPct val="100000"/>
              </a:lnSpc>
              <a:spcBef>
                <a:spcPts val="0"/>
              </a:spcBef>
              <a:spcAft>
                <a:spcPts val="0"/>
              </a:spcAft>
              <a:buClr>
                <a:schemeClr val="lt1"/>
              </a:buClr>
              <a:buSzPts val="3000"/>
              <a:buFont typeface="Trebuchet MS"/>
              <a:buNone/>
            </a:pPr>
            <a:endParaRPr dirty="0"/>
          </a:p>
        </p:txBody>
      </p:sp>
      <p:sp>
        <p:nvSpPr>
          <p:cNvPr id="207" name="Google Shape;207;p41"/>
          <p:cNvSpPr txBox="1">
            <a:spLocks noGrp="1"/>
          </p:cNvSpPr>
          <p:nvPr>
            <p:ph type="ctrTitle"/>
          </p:nvPr>
        </p:nvSpPr>
        <p:spPr>
          <a:xfrm>
            <a:off x="1016000" y="1127125"/>
            <a:ext cx="11558400" cy="2090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4800" b="0" dirty="0"/>
              <a:t>Professional Real Estate Representation</a:t>
            </a:r>
            <a:endParaRPr sz="48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42"/>
          <p:cNvSpPr txBox="1">
            <a:spLocks noGrp="1"/>
          </p:cNvSpPr>
          <p:nvPr>
            <p:ph type="title"/>
          </p:nvPr>
        </p:nvSpPr>
        <p:spPr>
          <a:xfrm>
            <a:off x="666750" y="458788"/>
            <a:ext cx="5523000" cy="2825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Broker Services</a:t>
            </a:r>
            <a:endParaRPr dirty="0"/>
          </a:p>
        </p:txBody>
      </p:sp>
      <p:sp>
        <p:nvSpPr>
          <p:cNvPr id="213" name="Google Shape;213;p42"/>
          <p:cNvSpPr txBox="1">
            <a:spLocks noGrp="1"/>
          </p:cNvSpPr>
          <p:nvPr>
            <p:ph type="body" idx="1"/>
          </p:nvPr>
        </p:nvSpPr>
        <p:spPr>
          <a:xfrm>
            <a:off x="666750" y="2037450"/>
            <a:ext cx="5523000" cy="5924700"/>
          </a:xfrm>
          <a:prstGeom prst="rect">
            <a:avLst/>
          </a:prstGeom>
          <a:noFill/>
          <a:ln>
            <a:noFill/>
          </a:ln>
        </p:spPr>
        <p:txBody>
          <a:bodyPr spcFirstLastPara="1" wrap="square" lIns="91425" tIns="45700" rIns="91425" bIns="45700" anchor="b" anchorCtr="0">
            <a:noAutofit/>
          </a:bodyPr>
          <a:lstStyle/>
          <a:p>
            <a:pPr marL="320675" lvl="0" indent="-320675" algn="l" rtl="0">
              <a:lnSpc>
                <a:spcPct val="100000"/>
              </a:lnSpc>
              <a:spcBef>
                <a:spcPts val="3200"/>
              </a:spcBef>
              <a:spcAft>
                <a:spcPts val="0"/>
              </a:spcAft>
              <a:buClr>
                <a:srgbClr val="5C6670"/>
              </a:buClr>
              <a:buSzPts val="2400"/>
              <a:buFont typeface="Trebuchet MS"/>
              <a:buChar char="•"/>
            </a:pPr>
            <a:r>
              <a:rPr lang="en-US" sz="3200" dirty="0"/>
              <a:t>Needs assessment </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Market survey</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Physical inspection of properties </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Solicitation of Offers </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Facilitate negotiations </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Cost analysis</a:t>
            </a:r>
            <a:endParaRPr sz="3200" dirty="0"/>
          </a:p>
        </p:txBody>
      </p:sp>
      <p:sp>
        <p:nvSpPr>
          <p:cNvPr id="214" name="Google Shape;214;p42"/>
          <p:cNvSpPr txBox="1">
            <a:spLocks noGrp="1"/>
          </p:cNvSpPr>
          <p:nvPr>
            <p:ph type="body" idx="1"/>
          </p:nvPr>
        </p:nvSpPr>
        <p:spPr>
          <a:xfrm>
            <a:off x="7067550" y="1803300"/>
            <a:ext cx="5106900" cy="5924700"/>
          </a:xfrm>
          <a:prstGeom prst="rect">
            <a:avLst/>
          </a:prstGeom>
          <a:noFill/>
          <a:ln>
            <a:noFill/>
          </a:ln>
        </p:spPr>
        <p:txBody>
          <a:bodyPr spcFirstLastPara="1" wrap="square" lIns="91425" tIns="45700" rIns="91425" bIns="45700" anchor="b" anchorCtr="0">
            <a:noAutofit/>
          </a:bodyPr>
          <a:lstStyle/>
          <a:p>
            <a:pPr marL="457200" lvl="0" indent="0" algn="l" rtl="0">
              <a:lnSpc>
                <a:spcPct val="100000"/>
              </a:lnSpc>
              <a:spcBef>
                <a:spcPts val="3200"/>
              </a:spcBef>
              <a:spcAft>
                <a:spcPts val="0"/>
              </a:spcAft>
              <a:buNone/>
            </a:pPr>
            <a:endParaRPr sz="3200" dirty="0"/>
          </a:p>
          <a:p>
            <a:pPr marL="457200" lvl="0" indent="-381000" algn="l" rtl="0">
              <a:spcBef>
                <a:spcPts val="3200"/>
              </a:spcBef>
              <a:spcAft>
                <a:spcPts val="0"/>
              </a:spcAft>
              <a:buClr>
                <a:srgbClr val="5C6670"/>
              </a:buClr>
              <a:buSzPts val="2400"/>
              <a:buFont typeface="Trebuchet MS"/>
              <a:buChar char="•"/>
            </a:pPr>
            <a:r>
              <a:rPr lang="en-US" sz="3200" dirty="0"/>
              <a:t>Space planning and construction pricing </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Final determination of site</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Landlord negotiations </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Execution of lease </a:t>
            </a:r>
            <a:endParaRPr sz="3200" dirty="0"/>
          </a:p>
          <a:p>
            <a:pPr marL="320675" lvl="0" indent="-320675" algn="l" rtl="0">
              <a:lnSpc>
                <a:spcPct val="100000"/>
              </a:lnSpc>
              <a:spcBef>
                <a:spcPts val="3200"/>
              </a:spcBef>
              <a:spcAft>
                <a:spcPts val="0"/>
              </a:spcAft>
              <a:buClr>
                <a:srgbClr val="5C6670"/>
              </a:buClr>
              <a:buSzPts val="2400"/>
              <a:buFont typeface="Trebuchet MS"/>
              <a:buChar char="•"/>
            </a:pPr>
            <a:r>
              <a:rPr lang="en-US" sz="3200" dirty="0"/>
              <a:t>Lease administration </a:t>
            </a:r>
            <a:endParaRPr sz="3200" dirty="0"/>
          </a:p>
        </p:txBody>
      </p:sp>
      <p:pic>
        <p:nvPicPr>
          <p:cNvPr id="215" name="Google Shape;215;p42" descr="Image of JLL Logo "/>
          <p:cNvPicPr preferRelativeResize="0"/>
          <p:nvPr/>
        </p:nvPicPr>
        <p:blipFill>
          <a:blip r:embed="rId3">
            <a:alphaModFix/>
          </a:blip>
          <a:stretch>
            <a:fillRect/>
          </a:stretch>
        </p:blipFill>
        <p:spPr>
          <a:xfrm>
            <a:off x="7942875" y="705575"/>
            <a:ext cx="1381125" cy="714375"/>
          </a:xfrm>
          <a:prstGeom prst="rect">
            <a:avLst/>
          </a:prstGeom>
          <a:noFill/>
          <a:ln>
            <a:noFill/>
          </a:ln>
        </p:spPr>
      </p:pic>
      <p:pic>
        <p:nvPicPr>
          <p:cNvPr id="216" name="Google Shape;216;p42" descr="Image of SOCO logo"/>
          <p:cNvPicPr preferRelativeResize="0"/>
          <p:nvPr/>
        </p:nvPicPr>
        <p:blipFill>
          <a:blip r:embed="rId4">
            <a:alphaModFix/>
          </a:blip>
          <a:stretch>
            <a:fillRect/>
          </a:stretch>
        </p:blipFill>
        <p:spPr>
          <a:xfrm>
            <a:off x="10124825" y="719863"/>
            <a:ext cx="1019175" cy="685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3"/>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Broker Compensation </a:t>
            </a:r>
            <a:endParaRPr dirty="0"/>
          </a:p>
        </p:txBody>
      </p:sp>
      <p:sp>
        <p:nvSpPr>
          <p:cNvPr id="222" name="Google Shape;222;p43"/>
          <p:cNvSpPr txBox="1">
            <a:spLocks noGrp="1"/>
          </p:cNvSpPr>
          <p:nvPr>
            <p:ph type="body" idx="1"/>
          </p:nvPr>
        </p:nvSpPr>
        <p:spPr>
          <a:xfrm>
            <a:off x="650875" y="2175775"/>
            <a:ext cx="11676000" cy="6282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4200"/>
              </a:spcBef>
              <a:spcAft>
                <a:spcPts val="0"/>
              </a:spcAft>
              <a:buSzPts val="1400"/>
              <a:buNone/>
            </a:pPr>
            <a:r>
              <a:rPr lang="en-US" dirty="0"/>
              <a:t>No particular rate of commission mentioned in the contract</a:t>
            </a:r>
            <a:endParaRPr dirty="0"/>
          </a:p>
          <a:p>
            <a:pPr marL="0" lvl="0" indent="0" algn="l" rtl="0">
              <a:lnSpc>
                <a:spcPct val="100000"/>
              </a:lnSpc>
              <a:spcBef>
                <a:spcPts val="4200"/>
              </a:spcBef>
              <a:spcAft>
                <a:spcPts val="0"/>
              </a:spcAft>
              <a:buSzPts val="1400"/>
              <a:buNone/>
            </a:pPr>
            <a:r>
              <a:rPr lang="en-US" dirty="0"/>
              <a:t>No assurance by the State that any commission at all will be paid on any particular transaction</a:t>
            </a:r>
            <a:endParaRPr dirty="0"/>
          </a:p>
          <a:p>
            <a:pPr marL="0" lvl="0" indent="0" algn="l" rtl="0">
              <a:lnSpc>
                <a:spcPct val="100000"/>
              </a:lnSpc>
              <a:spcBef>
                <a:spcPts val="4200"/>
              </a:spcBef>
              <a:spcAft>
                <a:spcPts val="0"/>
              </a:spcAft>
              <a:buSzPts val="1400"/>
              <a:buNone/>
            </a:pPr>
            <a:r>
              <a:rPr lang="en-US" dirty="0"/>
              <a:t>Broker compensation is negotiable</a:t>
            </a:r>
            <a:endParaRPr dirty="0"/>
          </a:p>
          <a:p>
            <a:pPr marL="0" lvl="0" indent="0" algn="l" rtl="0">
              <a:lnSpc>
                <a:spcPct val="100000"/>
              </a:lnSpc>
              <a:spcBef>
                <a:spcPts val="4200"/>
              </a:spcBef>
              <a:spcAft>
                <a:spcPts val="0"/>
              </a:spcAft>
              <a:buSzPts val="1400"/>
              <a:buNone/>
            </a:pPr>
            <a:r>
              <a:rPr lang="en-US" dirty="0"/>
              <a:t>State Service Brokers will always attempt to receive compensation from the counterparty</a:t>
            </a:r>
            <a:endParaRPr dirty="0"/>
          </a:p>
          <a:p>
            <a:pPr marL="0" lvl="0" indent="0" algn="l" rtl="0">
              <a:lnSpc>
                <a:spcPct val="100000"/>
              </a:lnSpc>
              <a:spcBef>
                <a:spcPts val="4200"/>
              </a:spcBef>
              <a:spcAft>
                <a:spcPts val="0"/>
              </a:spcAft>
              <a:buSzPts val="1400"/>
              <a:buNone/>
            </a:pPr>
            <a:r>
              <a:rPr lang="en-US" dirty="0"/>
              <a:t>Broker's also provide Consulting Services at hourly rates</a:t>
            </a:r>
            <a:endParaRPr dirty="0"/>
          </a:p>
          <a:p>
            <a:pPr marL="342900" lvl="0" indent="-342900" algn="l" rtl="0">
              <a:lnSpc>
                <a:spcPct val="100000"/>
              </a:lnSpc>
              <a:spcBef>
                <a:spcPts val="4200"/>
              </a:spcBef>
              <a:spcAft>
                <a:spcPts val="0"/>
              </a:spcAft>
              <a:buSzPts val="1400"/>
              <a:buNone/>
            </a:pPr>
            <a:endParaRP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4"/>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rgbClr val="5C6670"/>
                </a:solidFill>
              </a:rPr>
              <a:t>Early Termination of a Lease </a:t>
            </a:r>
            <a:endParaRPr dirty="0">
              <a:solidFill>
                <a:srgbClr val="5C6670"/>
              </a:solidFill>
            </a:endParaRPr>
          </a:p>
        </p:txBody>
      </p:sp>
      <p:sp>
        <p:nvSpPr>
          <p:cNvPr id="228" name="Google Shape;228;p44"/>
          <p:cNvSpPr txBox="1">
            <a:spLocks noGrp="1"/>
          </p:cNvSpPr>
          <p:nvPr>
            <p:ph type="body" idx="1"/>
          </p:nvPr>
        </p:nvSpPr>
        <p:spPr>
          <a:xfrm>
            <a:off x="650875" y="2270375"/>
            <a:ext cx="10972800" cy="6187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dirty="0">
                <a:solidFill>
                  <a:srgbClr val="5C6670"/>
                </a:solidFill>
              </a:rPr>
              <a:t>Any decision related to early termination of a lease should be discussed with the Real Estate Program manager </a:t>
            </a:r>
            <a:r>
              <a:rPr lang="en-US" b="1" dirty="0">
                <a:solidFill>
                  <a:srgbClr val="5C6670"/>
                </a:solidFill>
              </a:rPr>
              <a:t>before</a:t>
            </a:r>
            <a:r>
              <a:rPr lang="en-US" dirty="0">
                <a:solidFill>
                  <a:srgbClr val="5C6670"/>
                </a:solidFill>
              </a:rPr>
              <a:t> taking any action. </a:t>
            </a:r>
            <a:endParaRPr dirty="0">
              <a:solidFill>
                <a:srgbClr val="5C6670"/>
              </a:solidFill>
            </a:endParaRPr>
          </a:p>
          <a:p>
            <a:pPr marL="0" marR="0" lvl="0" indent="0" algn="l" rtl="0">
              <a:lnSpc>
                <a:spcPct val="100000"/>
              </a:lnSpc>
              <a:spcBef>
                <a:spcPts val="1400"/>
              </a:spcBef>
              <a:spcAft>
                <a:spcPts val="0"/>
              </a:spcAft>
              <a:buSzPts val="1400"/>
              <a:buNone/>
            </a:pPr>
            <a:r>
              <a:rPr lang="en-US" dirty="0">
                <a:solidFill>
                  <a:srgbClr val="5C6670"/>
                </a:solidFill>
              </a:rPr>
              <a:t>Typically included occurrences:</a:t>
            </a:r>
            <a:endParaRPr dirty="0">
              <a:solidFill>
                <a:srgbClr val="5C6670"/>
              </a:solidFill>
            </a:endParaRPr>
          </a:p>
          <a:p>
            <a:pPr marL="914400" marR="0" lvl="0" indent="0" algn="l" rtl="0">
              <a:lnSpc>
                <a:spcPct val="100000"/>
              </a:lnSpc>
              <a:spcBef>
                <a:spcPts val="1400"/>
              </a:spcBef>
              <a:spcAft>
                <a:spcPts val="0"/>
              </a:spcAft>
              <a:buSzPts val="1400"/>
              <a:buNone/>
            </a:pPr>
            <a:r>
              <a:rPr lang="en-US" dirty="0">
                <a:solidFill>
                  <a:srgbClr val="5C6670"/>
                </a:solidFill>
              </a:rPr>
              <a:t>•	Fiscal Funding</a:t>
            </a:r>
            <a:endParaRPr dirty="0">
              <a:solidFill>
                <a:srgbClr val="5C6670"/>
              </a:solidFill>
            </a:endParaRPr>
          </a:p>
          <a:p>
            <a:pPr marL="914400" marR="0" lvl="0" indent="0" algn="l" rtl="0">
              <a:lnSpc>
                <a:spcPct val="100000"/>
              </a:lnSpc>
              <a:spcBef>
                <a:spcPts val="1400"/>
              </a:spcBef>
              <a:spcAft>
                <a:spcPts val="0"/>
              </a:spcAft>
              <a:buSzPts val="1400"/>
              <a:buNone/>
            </a:pPr>
            <a:r>
              <a:rPr lang="en-US" dirty="0">
                <a:solidFill>
                  <a:srgbClr val="5C6670"/>
                </a:solidFill>
              </a:rPr>
              <a:t>•	Federal Funding</a:t>
            </a:r>
            <a:endParaRPr dirty="0">
              <a:solidFill>
                <a:srgbClr val="5C6670"/>
              </a:solidFill>
            </a:endParaRPr>
          </a:p>
          <a:p>
            <a:pPr marL="914400" marR="0" lvl="0" indent="0" algn="l" rtl="0">
              <a:lnSpc>
                <a:spcPct val="100000"/>
              </a:lnSpc>
              <a:spcBef>
                <a:spcPts val="1400"/>
              </a:spcBef>
              <a:spcAft>
                <a:spcPts val="0"/>
              </a:spcAft>
              <a:buSzPts val="1400"/>
              <a:buNone/>
            </a:pPr>
            <a:r>
              <a:rPr lang="en-US" dirty="0">
                <a:solidFill>
                  <a:srgbClr val="5C6670"/>
                </a:solidFill>
              </a:rPr>
              <a:t>•	Collocation</a:t>
            </a:r>
            <a:endParaRPr dirty="0">
              <a:solidFill>
                <a:srgbClr val="5C6670"/>
              </a:solidFill>
            </a:endParaRPr>
          </a:p>
          <a:p>
            <a:pPr marL="0" marR="0" lvl="0" indent="0" algn="l" rtl="0">
              <a:lnSpc>
                <a:spcPct val="100000"/>
              </a:lnSpc>
              <a:spcBef>
                <a:spcPts val="1400"/>
              </a:spcBef>
              <a:spcAft>
                <a:spcPts val="1400"/>
              </a:spcAft>
              <a:buSzPts val="1400"/>
              <a:buNone/>
            </a:pPr>
            <a:r>
              <a:rPr lang="en-US" dirty="0">
                <a:solidFill>
                  <a:srgbClr val="5C6670"/>
                </a:solidFill>
              </a:rPr>
              <a:t>Use of one of these early termination clauses may open the state up to potential liability</a:t>
            </a:r>
            <a:endParaRPr dirty="0">
              <a:solidFill>
                <a:srgbClr val="5C667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5"/>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Reporting Requirements  </a:t>
            </a:r>
            <a:endParaRPr dirty="0"/>
          </a:p>
        </p:txBody>
      </p:sp>
      <p:sp>
        <p:nvSpPr>
          <p:cNvPr id="234" name="Google Shape;234;p45"/>
          <p:cNvSpPr txBox="1">
            <a:spLocks noGrp="1"/>
          </p:cNvSpPr>
          <p:nvPr>
            <p:ph type="body" idx="1"/>
          </p:nvPr>
        </p:nvSpPr>
        <p:spPr>
          <a:xfrm>
            <a:off x="650875" y="2549275"/>
            <a:ext cx="11676000" cy="5908800"/>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4200"/>
              </a:spcBef>
              <a:spcAft>
                <a:spcPts val="0"/>
              </a:spcAft>
              <a:buSzPts val="1400"/>
              <a:buNone/>
            </a:pPr>
            <a:r>
              <a:rPr lang="en-US" dirty="0"/>
              <a:t>Colorado statutes require that all acquisitions and dispositions of real estate by all agencies and institutions of higher education must be reported to the Real Estate Program. </a:t>
            </a:r>
            <a:endParaRPr dirty="0"/>
          </a:p>
          <a:p>
            <a:pPr marL="342900" lvl="0" indent="-342900" algn="l" rtl="0">
              <a:lnSpc>
                <a:spcPct val="150000"/>
              </a:lnSpc>
              <a:spcBef>
                <a:spcPts val="4200"/>
              </a:spcBef>
              <a:spcAft>
                <a:spcPts val="0"/>
              </a:spcAft>
              <a:buSzPts val="1400"/>
              <a:buNone/>
            </a:pPr>
            <a:r>
              <a:rPr lang="en-US" dirty="0"/>
              <a:t>Exceptions for State Land Board, Parks &amp; Wildlife, and CDOT </a:t>
            </a:r>
            <a:endParaRPr dirty="0"/>
          </a:p>
          <a:p>
            <a:pPr marL="342900" lvl="0" indent="-342900" algn="l" rtl="0">
              <a:lnSpc>
                <a:spcPct val="150000"/>
              </a:lnSpc>
              <a:spcBef>
                <a:spcPts val="4200"/>
              </a:spcBef>
              <a:spcAft>
                <a:spcPts val="0"/>
              </a:spcAft>
              <a:buSzPts val="1400"/>
              <a:buNone/>
            </a:pPr>
            <a:r>
              <a:rPr lang="en-US" dirty="0"/>
              <a:t>Used to fulfill multiple statutory responsibilities for maintaining current inventories </a:t>
            </a: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46"/>
          <p:cNvSpPr txBox="1">
            <a:spLocks noGrp="1"/>
          </p:cNvSpPr>
          <p:nvPr>
            <p:ph type="ctrTitle"/>
          </p:nvPr>
        </p:nvSpPr>
        <p:spPr>
          <a:xfrm>
            <a:off x="974700" y="3421070"/>
            <a:ext cx="11055300" cy="1268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400"/>
              <a:buNone/>
            </a:pPr>
            <a:r>
              <a:rPr lang="en-US" dirty="0"/>
              <a:t>Real Estate Program Staff</a:t>
            </a:r>
            <a:endParaRPr dirty="0"/>
          </a:p>
        </p:txBody>
      </p:sp>
      <p:sp>
        <p:nvSpPr>
          <p:cNvPr id="240" name="Google Shape;240;p46"/>
          <p:cNvSpPr txBox="1">
            <a:spLocks noGrp="1"/>
          </p:cNvSpPr>
          <p:nvPr>
            <p:ph type="subTitle" idx="1"/>
          </p:nvPr>
        </p:nvSpPr>
        <p:spPr>
          <a:xfrm>
            <a:off x="1951050" y="4880275"/>
            <a:ext cx="9102600" cy="3107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Cameron Kennedy- Real Estate Program Manager</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cameron.kennedy@state.co.us 	</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720-402-4146</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endParaRPr sz="1000"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Jennifer Threlkeld- Real Estate Specialist</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jennifer.threlkeld@state.co.us		</a:t>
            </a:r>
            <a:endParaRPr dirty="0">
              <a:solidFill>
                <a:srgbClr val="FFFFFF"/>
              </a:solidFill>
            </a:endParaRPr>
          </a:p>
          <a:p>
            <a:pPr marL="0" lvl="0" indent="0" algn="ctr" rtl="0">
              <a:lnSpc>
                <a:spcPct val="100000"/>
              </a:lnSpc>
              <a:spcBef>
                <a:spcPts val="0"/>
              </a:spcBef>
              <a:spcAft>
                <a:spcPts val="0"/>
              </a:spcAft>
              <a:buClr>
                <a:srgbClr val="FFFFFF"/>
              </a:buClr>
              <a:buSzPts val="3000"/>
              <a:buFont typeface="Trebuchet MS"/>
              <a:buNone/>
            </a:pPr>
            <a:r>
              <a:rPr lang="en-US" dirty="0">
                <a:solidFill>
                  <a:srgbClr val="FFFFFF"/>
                </a:solidFill>
              </a:rPr>
              <a:t>720-813-7642</a:t>
            </a:r>
            <a:endParaRPr dirty="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9"/>
          <p:cNvSpPr txBox="1">
            <a:spLocks noGrp="1"/>
          </p:cNvSpPr>
          <p:nvPr>
            <p:ph type="title"/>
          </p:nvPr>
        </p:nvSpPr>
        <p:spPr>
          <a:xfrm>
            <a:off x="635000" y="731525"/>
            <a:ext cx="10972800" cy="17595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u="sng" dirty="0">
                <a:solidFill>
                  <a:schemeClr val="lt2"/>
                </a:solidFill>
                <a:hlinkClick r:id="rId3">
                  <a:extLst>
                    <a:ext uri="{A12FA001-AC4F-418D-AE19-62706E023703}">
                      <ahyp:hlinkClr xmlns:ahyp="http://schemas.microsoft.com/office/drawing/2018/hyperlinkcolor" val="tx"/>
                    </a:ext>
                  </a:extLst>
                </a:hlinkClick>
              </a:rPr>
              <a:t>Mission</a:t>
            </a:r>
            <a:endParaRPr dirty="0">
              <a:solidFill>
                <a:schemeClr val="lt2"/>
              </a:solidFill>
            </a:endParaRPr>
          </a:p>
        </p:txBody>
      </p:sp>
      <p:sp>
        <p:nvSpPr>
          <p:cNvPr id="129" name="Google Shape;129;p29"/>
          <p:cNvSpPr txBox="1">
            <a:spLocks noGrp="1"/>
          </p:cNvSpPr>
          <p:nvPr>
            <p:ph type="body" idx="1"/>
          </p:nvPr>
        </p:nvSpPr>
        <p:spPr>
          <a:xfrm>
            <a:off x="913750" y="2905775"/>
            <a:ext cx="10710000" cy="5552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400"/>
              <a:buNone/>
            </a:pPr>
            <a:r>
              <a:rPr lang="en-US" sz="3000" b="0" i="0" u="none" strike="noStrike" cap="none" dirty="0">
                <a:solidFill>
                  <a:srgbClr val="5C6670"/>
                </a:solidFill>
                <a:latin typeface="Trebuchet MS"/>
                <a:ea typeface="Trebuchet MS"/>
                <a:cs typeface="Trebuchet MS"/>
                <a:sym typeface="Trebuchet MS"/>
              </a:rPr>
              <a:t>P</a:t>
            </a:r>
            <a:r>
              <a:rPr lang="en-US" dirty="0">
                <a:solidFill>
                  <a:srgbClr val="5C6670"/>
                </a:solidFill>
              </a:rPr>
              <a:t>rovide services and assistance to state agencies and institutions of higher education to maximize value received for all funds expended on real estate and real estate related requirements.  </a:t>
            </a:r>
            <a:endParaRPr dirty="0">
              <a:solidFill>
                <a:srgbClr val="5C6670"/>
              </a:solidFill>
            </a:endParaRPr>
          </a:p>
          <a:p>
            <a:pPr marL="0" marR="0" lvl="0" indent="0" algn="l" rtl="0">
              <a:lnSpc>
                <a:spcPct val="100000"/>
              </a:lnSpc>
              <a:spcBef>
                <a:spcPts val="2000"/>
              </a:spcBef>
              <a:spcAft>
                <a:spcPts val="2000"/>
              </a:spcAft>
              <a:buSzPts val="1400"/>
              <a:buNone/>
            </a:pPr>
            <a:r>
              <a:rPr lang="en-US" dirty="0">
                <a:solidFill>
                  <a:srgbClr val="5C6670"/>
                </a:solidFill>
              </a:rPr>
              <a:t>Responsible to provide the procedural guidance expertise, business sense, and marketplace knowledge to negotiate favorable leases and other real estate contracts for state agencies/institutions.  </a:t>
            </a:r>
            <a:endParaRPr dirty="0">
              <a:solidFill>
                <a:srgbClr val="5C667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3"/>
        <p:cNvGrpSpPr/>
        <p:nvPr/>
      </p:nvGrpSpPr>
      <p:grpSpPr>
        <a:xfrm>
          <a:off x="0" y="0"/>
          <a:ext cx="0" cy="0"/>
          <a:chOff x="0" y="0"/>
          <a:chExt cx="0" cy="0"/>
        </a:xfrm>
      </p:grpSpPr>
      <p:pic>
        <p:nvPicPr>
          <p:cNvPr id="134" name="Google Shape;134;p30" descr="Close-up image of the gold dome on top of the Colorado State Capitol "/>
          <p:cNvPicPr preferRelativeResize="0"/>
          <p:nvPr/>
        </p:nvPicPr>
        <p:blipFill rotWithShape="1">
          <a:blip r:embed="rId4">
            <a:alphaModFix/>
          </a:blip>
          <a:srcRect l="28284" r="19901"/>
          <a:stretch/>
        </p:blipFill>
        <p:spPr>
          <a:xfrm>
            <a:off x="0" y="0"/>
            <a:ext cx="13088826" cy="9753599"/>
          </a:xfrm>
          <a:prstGeom prst="rect">
            <a:avLst/>
          </a:prstGeom>
          <a:noFill/>
          <a:ln>
            <a:noFill/>
          </a:ln>
        </p:spPr>
      </p:pic>
      <p:sp>
        <p:nvSpPr>
          <p:cNvPr id="135" name="Google Shape;135;p30"/>
          <p:cNvSpPr txBox="1">
            <a:spLocks noGrp="1"/>
          </p:cNvSpPr>
          <p:nvPr>
            <p:ph type="ctrTitle"/>
          </p:nvPr>
        </p:nvSpPr>
        <p:spPr>
          <a:xfrm>
            <a:off x="5068775" y="2078750"/>
            <a:ext cx="7361400" cy="3906900"/>
          </a:xfrm>
          <a:prstGeom prst="rect">
            <a:avLst/>
          </a:prstGeom>
          <a:noFill/>
          <a:ln>
            <a:noFill/>
          </a:ln>
        </p:spPr>
        <p:txBody>
          <a:bodyPr spcFirstLastPara="1" wrap="square" lIns="0" tIns="0" rIns="0" bIns="0" anchor="t" anchorCtr="0">
            <a:noAutofit/>
          </a:bodyPr>
          <a:lstStyle/>
          <a:p>
            <a:pPr marL="0" lvl="0" indent="0" algn="r" rtl="0">
              <a:lnSpc>
                <a:spcPct val="150000"/>
              </a:lnSpc>
              <a:spcBef>
                <a:spcPts val="0"/>
              </a:spcBef>
              <a:spcAft>
                <a:spcPts val="0"/>
              </a:spcAft>
              <a:buSzPts val="1400"/>
              <a:buNone/>
            </a:pPr>
            <a:r>
              <a:rPr lang="en-US" sz="7200" b="1" dirty="0">
                <a:solidFill>
                  <a:schemeClr val="lt2"/>
                </a:solidFill>
                <a:latin typeface="Trebuchet MS"/>
                <a:ea typeface="Trebuchet MS"/>
                <a:cs typeface="Trebuchet MS"/>
                <a:sym typeface="Trebuchet MS"/>
              </a:rPr>
              <a:t>Leasing </a:t>
            </a:r>
            <a:endParaRPr sz="7200" b="1" dirty="0">
              <a:solidFill>
                <a:schemeClr val="lt2"/>
              </a:solidFill>
              <a:latin typeface="Trebuchet MS"/>
              <a:ea typeface="Trebuchet MS"/>
              <a:cs typeface="Trebuchet MS"/>
              <a:sym typeface="Trebuchet MS"/>
            </a:endParaRPr>
          </a:p>
          <a:p>
            <a:pPr marL="0" lvl="0" indent="0" algn="r" rtl="0">
              <a:lnSpc>
                <a:spcPct val="150000"/>
              </a:lnSpc>
              <a:spcBef>
                <a:spcPts val="0"/>
              </a:spcBef>
              <a:spcAft>
                <a:spcPts val="0"/>
              </a:spcAft>
              <a:buSzPts val="1400"/>
              <a:buNone/>
            </a:pPr>
            <a:r>
              <a:rPr lang="en-US" sz="7200" b="1" dirty="0">
                <a:solidFill>
                  <a:schemeClr val="lt2"/>
                </a:solidFill>
                <a:latin typeface="Trebuchet MS"/>
                <a:ea typeface="Trebuchet MS"/>
                <a:cs typeface="Trebuchet MS"/>
                <a:sym typeface="Trebuchet MS"/>
              </a:rPr>
              <a:t>Procedures</a:t>
            </a:r>
            <a:endParaRPr sz="7200" b="1" dirty="0">
              <a:solidFill>
                <a:schemeClr val="lt2"/>
              </a:solidFill>
              <a:latin typeface="Trebuchet MS"/>
              <a:ea typeface="Trebuchet MS"/>
              <a:cs typeface="Trebuchet MS"/>
              <a:sym typeface="Trebuchet MS"/>
            </a:endParaRPr>
          </a:p>
        </p:txBody>
      </p:sp>
      <p:pic>
        <p:nvPicPr>
          <p:cNvPr id="136" name="Google Shape;136;p30" descr="Close-up image of the gold dome on top of the Colorado State Capitol "/>
          <p:cNvPicPr preferRelativeResize="0"/>
          <p:nvPr/>
        </p:nvPicPr>
        <p:blipFill>
          <a:blip r:embed="rId5">
            <a:alphaModFix/>
          </a:blip>
          <a:stretch>
            <a:fillRect/>
          </a:stretch>
        </p:blipFill>
        <p:spPr>
          <a:xfrm>
            <a:off x="285075" y="8210900"/>
            <a:ext cx="3050476" cy="1296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31"/>
          <p:cNvSpPr txBox="1">
            <a:spLocks noGrp="1"/>
          </p:cNvSpPr>
          <p:nvPr>
            <p:ph type="title"/>
          </p:nvPr>
        </p:nvSpPr>
        <p:spPr>
          <a:xfrm>
            <a:off x="635012" y="1509450"/>
            <a:ext cx="10972800" cy="1252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i="0" dirty="0"/>
              <a:t>Basic Steps</a:t>
            </a:r>
            <a:endParaRPr i="0" dirty="0"/>
          </a:p>
        </p:txBody>
      </p:sp>
      <p:sp>
        <p:nvSpPr>
          <p:cNvPr id="142" name="Google Shape;142;p31"/>
          <p:cNvSpPr txBox="1">
            <a:spLocks noGrp="1"/>
          </p:cNvSpPr>
          <p:nvPr>
            <p:ph type="body" idx="3"/>
          </p:nvPr>
        </p:nvSpPr>
        <p:spPr>
          <a:xfrm>
            <a:off x="1830275" y="4042000"/>
            <a:ext cx="9777600" cy="4686300"/>
          </a:xfrm>
          <a:prstGeom prst="rect">
            <a:avLst/>
          </a:prstGeom>
          <a:noFill/>
          <a:ln>
            <a:noFill/>
          </a:ln>
        </p:spPr>
        <p:txBody>
          <a:bodyPr spcFirstLastPara="1" wrap="square" lIns="91425" tIns="45700" rIns="91425" bIns="45700" anchor="t" anchorCtr="0">
            <a:noAutofit/>
          </a:bodyPr>
          <a:lstStyle/>
          <a:p>
            <a:pPr marL="914400" lvl="0" indent="-857250" algn="l" rtl="0">
              <a:lnSpc>
                <a:spcPct val="115000"/>
              </a:lnSpc>
              <a:spcBef>
                <a:spcPts val="0"/>
              </a:spcBef>
              <a:spcAft>
                <a:spcPts val="0"/>
              </a:spcAft>
              <a:buNone/>
            </a:pPr>
            <a:r>
              <a:rPr lang="en-US" sz="4800" dirty="0"/>
              <a:t>1- Request and Approval Phase</a:t>
            </a:r>
            <a:endParaRPr sz="4800" dirty="0"/>
          </a:p>
          <a:p>
            <a:pPr marL="914400" lvl="0" indent="-857250" algn="l" rtl="0">
              <a:lnSpc>
                <a:spcPct val="115000"/>
              </a:lnSpc>
              <a:spcBef>
                <a:spcPts val="2000"/>
              </a:spcBef>
              <a:spcAft>
                <a:spcPts val="0"/>
              </a:spcAft>
              <a:buNone/>
            </a:pPr>
            <a:r>
              <a:rPr lang="en-US" sz="4800" dirty="0"/>
              <a:t>2- Engagement Phase</a:t>
            </a:r>
            <a:endParaRPr sz="4800" dirty="0"/>
          </a:p>
          <a:p>
            <a:pPr marL="914400" lvl="0" indent="-857250" algn="l" rtl="0">
              <a:lnSpc>
                <a:spcPct val="115000"/>
              </a:lnSpc>
              <a:spcBef>
                <a:spcPts val="2000"/>
              </a:spcBef>
              <a:spcAft>
                <a:spcPts val="2000"/>
              </a:spcAft>
              <a:buNone/>
            </a:pPr>
            <a:r>
              <a:rPr lang="en-US" sz="4800" dirty="0"/>
              <a:t>3- Transaction Phase</a:t>
            </a:r>
            <a:endParaRPr sz="4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32"/>
          <p:cNvSpPr txBox="1">
            <a:spLocks noGrp="1"/>
          </p:cNvSpPr>
          <p:nvPr>
            <p:ph type="title"/>
          </p:nvPr>
        </p:nvSpPr>
        <p:spPr>
          <a:xfrm>
            <a:off x="635000" y="5334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1 - Request and Approval Phase</a:t>
            </a:r>
            <a:endParaRPr sz="5900" dirty="0"/>
          </a:p>
        </p:txBody>
      </p:sp>
      <p:sp>
        <p:nvSpPr>
          <p:cNvPr id="148" name="Google Shape;148;p32"/>
          <p:cNvSpPr txBox="1">
            <a:spLocks noGrp="1"/>
          </p:cNvSpPr>
          <p:nvPr>
            <p:ph type="body" idx="1"/>
          </p:nvPr>
        </p:nvSpPr>
        <p:spPr>
          <a:xfrm>
            <a:off x="650875" y="2289400"/>
            <a:ext cx="11694900" cy="6168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dirty="0"/>
              <a:t>Submit </a:t>
            </a:r>
            <a:r>
              <a:rPr lang="en-US" u="sng" dirty="0">
                <a:solidFill>
                  <a:srgbClr val="0000FF"/>
                </a:solidFill>
                <a:hlinkClick r:id="rId3">
                  <a:extLst>
                    <a:ext uri="{A12FA001-AC4F-418D-AE19-62706E023703}">
                      <ahyp:hlinkClr xmlns:ahyp="http://schemas.microsoft.com/office/drawing/2018/hyperlinkcolor" val="tx"/>
                    </a:ext>
                  </a:extLst>
                </a:hlinkClick>
              </a:rPr>
              <a:t>Space Request Form to REP - New web form</a:t>
            </a:r>
            <a:r>
              <a:rPr lang="en-US" dirty="0"/>
              <a:t> </a:t>
            </a:r>
            <a:endParaRPr dirty="0"/>
          </a:p>
          <a:p>
            <a:pPr marL="342900" lvl="0" indent="-342900" algn="l" rtl="0">
              <a:lnSpc>
                <a:spcPct val="100000"/>
              </a:lnSpc>
              <a:spcBef>
                <a:spcPts val="4200"/>
              </a:spcBef>
              <a:spcAft>
                <a:spcPts val="0"/>
              </a:spcAft>
              <a:buSzPts val="1400"/>
              <a:buNone/>
            </a:pPr>
            <a:r>
              <a:rPr lang="en-US" dirty="0"/>
              <a:t>Consult to review needs, confirm budget has been secured, review colocation options, and determine Broker involvement </a:t>
            </a:r>
            <a:endParaRPr dirty="0"/>
          </a:p>
          <a:p>
            <a:pPr marL="342900" lvl="0" indent="-342900" algn="l" rtl="0">
              <a:lnSpc>
                <a:spcPct val="100000"/>
              </a:lnSpc>
              <a:spcBef>
                <a:spcPts val="4200"/>
              </a:spcBef>
              <a:spcAft>
                <a:spcPts val="0"/>
              </a:spcAft>
              <a:buSzPts val="1400"/>
              <a:buNone/>
            </a:pPr>
            <a:r>
              <a:rPr lang="en-US" dirty="0"/>
              <a:t>Engage State Service Broker - Tenant Authorization Agreement </a:t>
            </a:r>
            <a:endParaRPr dirty="0"/>
          </a:p>
          <a:p>
            <a:pPr marL="342900" lvl="0" indent="-342900" algn="l" rtl="0">
              <a:lnSpc>
                <a:spcPct val="100000"/>
              </a:lnSpc>
              <a:spcBef>
                <a:spcPts val="4200"/>
              </a:spcBef>
              <a:spcAft>
                <a:spcPts val="0"/>
              </a:spcAft>
              <a:buSzPts val="1400"/>
              <a:buNone/>
            </a:pPr>
            <a:r>
              <a:rPr lang="en-US" dirty="0"/>
              <a:t>In locations not covered by state service broker, determine if outside broker to be used or if agency or institution handle internally with REP oversight </a:t>
            </a:r>
            <a:endParaRPr dirty="0"/>
          </a:p>
          <a:p>
            <a:pPr marL="342900" lvl="0" indent="-342900" algn="l" rtl="0">
              <a:lnSpc>
                <a:spcPct val="100000"/>
              </a:lnSpc>
              <a:spcBef>
                <a:spcPts val="4200"/>
              </a:spcBef>
              <a:spcAft>
                <a:spcPts val="0"/>
              </a:spcAft>
              <a:buSzPts val="1400"/>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33"/>
          <p:cNvSpPr txBox="1">
            <a:spLocks noGrp="1"/>
          </p:cNvSpPr>
          <p:nvPr>
            <p:ph type="title"/>
          </p:nvPr>
        </p:nvSpPr>
        <p:spPr>
          <a:xfrm>
            <a:off x="635000" y="636275"/>
            <a:ext cx="10972800" cy="1125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400"/>
              <a:buNone/>
            </a:pPr>
            <a:r>
              <a:rPr lang="en-US" dirty="0">
                <a:solidFill>
                  <a:srgbClr val="5C6670"/>
                </a:solidFill>
              </a:rPr>
              <a:t>2- Engagement Phase</a:t>
            </a:r>
            <a:endParaRPr dirty="0"/>
          </a:p>
        </p:txBody>
      </p:sp>
      <p:sp>
        <p:nvSpPr>
          <p:cNvPr id="154" name="Google Shape;154;p33"/>
          <p:cNvSpPr txBox="1">
            <a:spLocks noGrp="1"/>
          </p:cNvSpPr>
          <p:nvPr>
            <p:ph type="body" idx="1"/>
          </p:nvPr>
        </p:nvSpPr>
        <p:spPr>
          <a:xfrm>
            <a:off x="1830275" y="2613250"/>
            <a:ext cx="9793500" cy="5844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4200"/>
              </a:spcBef>
              <a:spcAft>
                <a:spcPts val="0"/>
              </a:spcAft>
              <a:buSzPts val="1400"/>
              <a:buNone/>
            </a:pPr>
            <a:r>
              <a:rPr lang="en-US" dirty="0">
                <a:solidFill>
                  <a:srgbClr val="5C6670"/>
                </a:solidFill>
              </a:rPr>
              <a:t>Consult with Broker </a:t>
            </a:r>
            <a:endParaRPr dirty="0">
              <a:solidFill>
                <a:srgbClr val="5C6670"/>
              </a:solidFill>
            </a:endParaRPr>
          </a:p>
          <a:p>
            <a:pPr marL="342900" marR="0" lvl="0" indent="-342900" algn="l" rtl="0">
              <a:lnSpc>
                <a:spcPct val="100000"/>
              </a:lnSpc>
              <a:spcBef>
                <a:spcPts val="4200"/>
              </a:spcBef>
              <a:spcAft>
                <a:spcPts val="0"/>
              </a:spcAft>
              <a:buSzPts val="1400"/>
              <a:buNone/>
            </a:pPr>
            <a:r>
              <a:rPr lang="en-US" dirty="0">
                <a:solidFill>
                  <a:srgbClr val="5C6670"/>
                </a:solidFill>
              </a:rPr>
              <a:t>Review needs (square footage, location, type, etc.) </a:t>
            </a:r>
            <a:endParaRPr dirty="0">
              <a:solidFill>
                <a:srgbClr val="5C6670"/>
              </a:solidFill>
            </a:endParaRPr>
          </a:p>
          <a:p>
            <a:pPr marL="342900" marR="0" lvl="0" indent="-342900" algn="l" rtl="0">
              <a:lnSpc>
                <a:spcPct val="100000"/>
              </a:lnSpc>
              <a:spcBef>
                <a:spcPts val="4200"/>
              </a:spcBef>
              <a:spcAft>
                <a:spcPts val="0"/>
              </a:spcAft>
              <a:buSzPts val="1400"/>
              <a:buNone/>
            </a:pPr>
            <a:r>
              <a:rPr lang="en-US" dirty="0">
                <a:solidFill>
                  <a:srgbClr val="5C6670"/>
                </a:solidFill>
              </a:rPr>
              <a:t>Discuss current market conditions</a:t>
            </a:r>
            <a:endParaRPr dirty="0">
              <a:solidFill>
                <a:srgbClr val="5C6670"/>
              </a:solidFill>
            </a:endParaRPr>
          </a:p>
          <a:p>
            <a:pPr marL="342900" marR="0" lvl="0" indent="-342900" algn="l" rtl="0">
              <a:lnSpc>
                <a:spcPct val="100000"/>
              </a:lnSpc>
              <a:spcBef>
                <a:spcPts val="4200"/>
              </a:spcBef>
              <a:spcAft>
                <a:spcPts val="0"/>
              </a:spcAft>
              <a:buSzPts val="1400"/>
              <a:buNone/>
            </a:pPr>
            <a:r>
              <a:rPr lang="en-US" dirty="0">
                <a:solidFill>
                  <a:srgbClr val="5C6670"/>
                </a:solidFill>
              </a:rPr>
              <a:t>Tour possible locations </a:t>
            </a:r>
            <a:endParaRPr dirty="0">
              <a:solidFill>
                <a:srgbClr val="5C6670"/>
              </a:solidFill>
            </a:endParaRPr>
          </a:p>
          <a:p>
            <a:pPr marL="342900" marR="0" lvl="0" indent="-342900" algn="l" rtl="0">
              <a:lnSpc>
                <a:spcPct val="100000"/>
              </a:lnSpc>
              <a:spcBef>
                <a:spcPts val="4200"/>
              </a:spcBef>
              <a:spcAft>
                <a:spcPts val="0"/>
              </a:spcAft>
              <a:buSzPts val="1400"/>
              <a:buNone/>
            </a:pPr>
            <a:r>
              <a:rPr lang="en-US" dirty="0">
                <a:solidFill>
                  <a:srgbClr val="5C6670"/>
                </a:solidFill>
              </a:rPr>
              <a:t>Analyze options </a:t>
            </a:r>
            <a:endParaRPr dirty="0">
              <a:solidFill>
                <a:srgbClr val="5C667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p34">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60" name="Google Shape;160;p34"/>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3 - Transaction Phase</a:t>
            </a:r>
            <a:endParaRPr sz="5900" dirty="0"/>
          </a:p>
        </p:txBody>
      </p:sp>
      <p:sp>
        <p:nvSpPr>
          <p:cNvPr id="161" name="Google Shape;161;p34"/>
          <p:cNvSpPr txBox="1">
            <a:spLocks noGrp="1"/>
          </p:cNvSpPr>
          <p:nvPr>
            <p:ph type="body" idx="1"/>
          </p:nvPr>
        </p:nvSpPr>
        <p:spPr>
          <a:xfrm>
            <a:off x="1830275" y="2727550"/>
            <a:ext cx="10515600" cy="57309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dirty="0"/>
              <a:t>Solicit offers from preferred locations (RFP)</a:t>
            </a:r>
            <a:endParaRPr dirty="0"/>
          </a:p>
          <a:p>
            <a:pPr marL="342900" lvl="0" indent="-342900" algn="l" rtl="0">
              <a:lnSpc>
                <a:spcPct val="100000"/>
              </a:lnSpc>
              <a:spcBef>
                <a:spcPts val="4200"/>
              </a:spcBef>
              <a:spcAft>
                <a:spcPts val="0"/>
              </a:spcAft>
              <a:buSzPts val="1400"/>
              <a:buNone/>
            </a:pPr>
            <a:r>
              <a:rPr lang="en-US" dirty="0"/>
              <a:t>Review financial analysis; Select location</a:t>
            </a:r>
            <a:endParaRPr dirty="0"/>
          </a:p>
          <a:p>
            <a:pPr marL="342900" lvl="0" indent="-342900" algn="l" rtl="0">
              <a:lnSpc>
                <a:spcPct val="100000"/>
              </a:lnSpc>
              <a:spcBef>
                <a:spcPts val="4200"/>
              </a:spcBef>
              <a:spcAft>
                <a:spcPts val="0"/>
              </a:spcAft>
              <a:buSzPts val="1400"/>
              <a:buNone/>
            </a:pPr>
            <a:r>
              <a:rPr lang="en-US" dirty="0"/>
              <a:t>Broker prepares lease draft, Submit to landlord </a:t>
            </a:r>
            <a:endParaRPr dirty="0"/>
          </a:p>
          <a:p>
            <a:pPr marL="342900" lvl="0" indent="-342900" algn="l" rtl="0">
              <a:lnSpc>
                <a:spcPct val="100000"/>
              </a:lnSpc>
              <a:spcBef>
                <a:spcPts val="4200"/>
              </a:spcBef>
              <a:spcAft>
                <a:spcPts val="0"/>
              </a:spcAft>
              <a:buSzPts val="1400"/>
              <a:buNone/>
            </a:pPr>
            <a:r>
              <a:rPr lang="en-US" dirty="0"/>
              <a:t>Negotiations, sometimes multiple rounds </a:t>
            </a:r>
            <a:endParaRPr dirty="0"/>
          </a:p>
          <a:p>
            <a:pPr marL="342900" lvl="0" indent="-342900" algn="l" rtl="0">
              <a:lnSpc>
                <a:spcPct val="100000"/>
              </a:lnSpc>
              <a:spcBef>
                <a:spcPts val="4200"/>
              </a:spcBef>
              <a:spcAft>
                <a:spcPts val="0"/>
              </a:spcAft>
              <a:buSzPts val="1400"/>
              <a:buNone/>
            </a:pPr>
            <a:r>
              <a:rPr lang="en-US" dirty="0"/>
              <a:t>Final approvals and signatures</a:t>
            </a:r>
            <a:endParaRPr dirty="0"/>
          </a:p>
          <a:p>
            <a:pPr marL="342900" lvl="0" indent="-342900" algn="l" rtl="0">
              <a:lnSpc>
                <a:spcPct val="100000"/>
              </a:lnSpc>
              <a:spcBef>
                <a:spcPts val="4200"/>
              </a:spcBef>
              <a:spcAft>
                <a:spcPts val="0"/>
              </a:spcAft>
              <a:buSzPts val="1400"/>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5"/>
        <p:cNvGrpSpPr/>
        <p:nvPr/>
      </p:nvGrpSpPr>
      <p:grpSpPr>
        <a:xfrm>
          <a:off x="0" y="0"/>
          <a:ext cx="0" cy="0"/>
          <a:chOff x="0" y="0"/>
          <a:chExt cx="0" cy="0"/>
        </a:xfrm>
      </p:grpSpPr>
      <p:sp>
        <p:nvSpPr>
          <p:cNvPr id="166" name="Google Shape;166;p35">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67" name="Google Shape;167;p35"/>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Tax Exempt Leases</a:t>
            </a:r>
            <a:endParaRPr sz="5900" dirty="0"/>
          </a:p>
        </p:txBody>
      </p:sp>
      <p:sp>
        <p:nvSpPr>
          <p:cNvPr id="168" name="Google Shape;168;p35"/>
          <p:cNvSpPr txBox="1">
            <a:spLocks noGrp="1"/>
          </p:cNvSpPr>
          <p:nvPr>
            <p:ph type="body" idx="1"/>
          </p:nvPr>
        </p:nvSpPr>
        <p:spPr>
          <a:xfrm>
            <a:off x="1830275" y="2727550"/>
            <a:ext cx="10515600" cy="5730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4200"/>
              </a:spcBef>
              <a:spcAft>
                <a:spcPts val="0"/>
              </a:spcAft>
              <a:buNone/>
            </a:pPr>
            <a:r>
              <a:rPr lang="en-US" dirty="0"/>
              <a:t>As of 2009, the State is exempt from the levy and collection of property tax on all State leased properties during the term of the use and possession of the property. </a:t>
            </a:r>
            <a:endParaRPr dirty="0"/>
          </a:p>
          <a:p>
            <a:pPr marL="342900" marR="0" lvl="0" indent="-342900" algn="l" rtl="0">
              <a:lnSpc>
                <a:spcPct val="100000"/>
              </a:lnSpc>
              <a:spcBef>
                <a:spcPts val="4200"/>
              </a:spcBef>
              <a:spcAft>
                <a:spcPts val="0"/>
              </a:spcAft>
              <a:buNone/>
            </a:pPr>
            <a:r>
              <a:rPr lang="en-US" dirty="0"/>
              <a:t>Minimum one year term. </a:t>
            </a:r>
            <a:endParaRPr dirty="0"/>
          </a:p>
          <a:p>
            <a:pPr marL="342900" marR="0" lvl="0" indent="-342900" algn="l" rtl="0">
              <a:lnSpc>
                <a:spcPct val="100000"/>
              </a:lnSpc>
              <a:spcBef>
                <a:spcPts val="4200"/>
              </a:spcBef>
              <a:spcAft>
                <a:spcPts val="0"/>
              </a:spcAft>
              <a:buNone/>
            </a:pPr>
            <a:r>
              <a:rPr lang="en-US" dirty="0"/>
              <a:t>Applies to land leases as well as building leases.</a:t>
            </a:r>
            <a:endParaRPr dirty="0"/>
          </a:p>
          <a:p>
            <a:pPr marL="342900" marR="0" lvl="0" indent="-342900" algn="l" rtl="0">
              <a:lnSpc>
                <a:spcPct val="100000"/>
              </a:lnSpc>
              <a:spcBef>
                <a:spcPts val="4200"/>
              </a:spcBef>
              <a:spcAft>
                <a:spcPts val="0"/>
              </a:spcAft>
              <a:buNone/>
            </a:pPr>
            <a:r>
              <a:rPr lang="en-US" dirty="0"/>
              <a:t>Department is responsible for filing lease copies with the county. </a:t>
            </a: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2"/>
        <p:cNvGrpSpPr/>
        <p:nvPr/>
      </p:nvGrpSpPr>
      <p:grpSpPr>
        <a:xfrm>
          <a:off x="0" y="0"/>
          <a:ext cx="0" cy="0"/>
          <a:chOff x="0" y="0"/>
          <a:chExt cx="0" cy="0"/>
        </a:xfrm>
      </p:grpSpPr>
      <p:sp>
        <p:nvSpPr>
          <p:cNvPr id="173" name="Google Shape;173;p36">
            <a:extLst>
              <a:ext uri="{C183D7F6-B498-43B3-948B-1728B52AA6E4}">
                <adec:decorative xmlns:adec="http://schemas.microsoft.com/office/drawing/2017/decorative" val="1"/>
              </a:ext>
            </a:extLst>
          </p:cNvPr>
          <p:cNvSpPr/>
          <p:nvPr/>
        </p:nvSpPr>
        <p:spPr>
          <a:xfrm>
            <a:off x="6478475" y="212950"/>
            <a:ext cx="6286500" cy="85536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solidFill>
                <a:srgbClr val="FFFFFF"/>
              </a:solidFill>
            </a:endParaRPr>
          </a:p>
        </p:txBody>
      </p:sp>
      <p:sp>
        <p:nvSpPr>
          <p:cNvPr id="174" name="Google Shape;174;p36"/>
          <p:cNvSpPr txBox="1">
            <a:spLocks noGrp="1"/>
          </p:cNvSpPr>
          <p:nvPr>
            <p:ph type="title"/>
          </p:nvPr>
        </p:nvSpPr>
        <p:spPr>
          <a:xfrm>
            <a:off x="635000" y="876300"/>
            <a:ext cx="10972800" cy="1249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5900" dirty="0"/>
              <a:t>Document Drafting </a:t>
            </a:r>
            <a:endParaRPr sz="5900" dirty="0"/>
          </a:p>
        </p:txBody>
      </p:sp>
      <p:sp>
        <p:nvSpPr>
          <p:cNvPr id="175" name="Google Shape;175;p36"/>
          <p:cNvSpPr txBox="1">
            <a:spLocks noGrp="1"/>
          </p:cNvSpPr>
          <p:nvPr>
            <p:ph type="body" idx="1"/>
          </p:nvPr>
        </p:nvSpPr>
        <p:spPr>
          <a:xfrm>
            <a:off x="1310550" y="2252300"/>
            <a:ext cx="10972800" cy="61905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4200"/>
              </a:spcBef>
              <a:spcAft>
                <a:spcPts val="0"/>
              </a:spcAft>
              <a:buSzPts val="1400"/>
              <a:buNone/>
            </a:pPr>
            <a:r>
              <a:rPr lang="en-US" dirty="0"/>
              <a:t>If Broker is involved, Broker will draft documents. </a:t>
            </a:r>
            <a:endParaRPr dirty="0"/>
          </a:p>
          <a:p>
            <a:pPr marL="342900" lvl="0" indent="-342900" algn="l" rtl="0">
              <a:lnSpc>
                <a:spcPct val="100000"/>
              </a:lnSpc>
              <a:spcBef>
                <a:spcPts val="4200"/>
              </a:spcBef>
              <a:spcAft>
                <a:spcPts val="0"/>
              </a:spcAft>
              <a:buSzPts val="1400"/>
              <a:buNone/>
            </a:pPr>
            <a:r>
              <a:rPr lang="en-US" dirty="0"/>
              <a:t>Lease templates include: </a:t>
            </a:r>
            <a:endParaRPr dirty="0"/>
          </a:p>
          <a:p>
            <a:pPr marL="457200" lvl="0" indent="0" algn="l" rtl="0">
              <a:lnSpc>
                <a:spcPct val="115000"/>
              </a:lnSpc>
              <a:spcBef>
                <a:spcPts val="0"/>
              </a:spcBef>
              <a:spcAft>
                <a:spcPts val="0"/>
              </a:spcAft>
              <a:buNone/>
            </a:pPr>
            <a:endParaRPr dirty="0"/>
          </a:p>
          <a:p>
            <a:pPr marL="457200" lvl="0" indent="0" algn="l" rtl="0">
              <a:lnSpc>
                <a:spcPct val="115000"/>
              </a:lnSpc>
              <a:spcBef>
                <a:spcPts val="900"/>
              </a:spcBef>
              <a:spcAft>
                <a:spcPts val="0"/>
              </a:spcAft>
              <a:buNone/>
            </a:pPr>
            <a:r>
              <a:rPr lang="en-US" sz="2400" u="sng" dirty="0">
                <a:solidFill>
                  <a:schemeClr val="lt2"/>
                </a:solidFill>
                <a:highlight>
                  <a:srgbClr val="FFFFFF"/>
                </a:highlight>
                <a:hlinkClick r:id="rId3">
                  <a:extLst>
                    <a:ext uri="{A12FA001-AC4F-418D-AE19-62706E023703}">
                      <ahyp:hlinkClr xmlns:ahyp="http://schemas.microsoft.com/office/drawing/2018/hyperlinkcolor" val="tx"/>
                    </a:ext>
                  </a:extLst>
                </a:hlinkClick>
              </a:rPr>
              <a:t>Gross Lease</a:t>
            </a:r>
            <a:endParaRPr sz="2400" u="sng" dirty="0">
              <a:solidFill>
                <a:schemeClr val="lt2"/>
              </a:solidFill>
              <a:highlight>
                <a:srgbClr val="FFFFFF"/>
              </a:highlight>
              <a:hlinkClick r:id="rId3">
                <a:extLst>
                  <a:ext uri="{A12FA001-AC4F-418D-AE19-62706E023703}">
                    <ahyp:hlinkClr xmlns:ahyp="http://schemas.microsoft.com/office/drawing/2018/hyperlinkcolor" val="tx"/>
                  </a:ext>
                </a:extLst>
              </a:hlinkClick>
            </a:endParaRPr>
          </a:p>
          <a:p>
            <a:pPr marL="914400" lvl="0" indent="0" algn="l" rtl="0">
              <a:lnSpc>
                <a:spcPct val="115000"/>
              </a:lnSpc>
              <a:spcBef>
                <a:spcPts val="900"/>
              </a:spcBef>
              <a:spcAft>
                <a:spcPts val="0"/>
              </a:spcAft>
              <a:buNone/>
            </a:pPr>
            <a:r>
              <a:rPr lang="en-US" sz="2400" u="sng" dirty="0">
                <a:solidFill>
                  <a:schemeClr val="lt2"/>
                </a:solidFill>
                <a:highlight>
                  <a:srgbClr val="FFFFFF"/>
                </a:highlight>
                <a:hlinkClick r:id="rId4">
                  <a:extLst>
                    <a:ext uri="{A12FA001-AC4F-418D-AE19-62706E023703}">
                      <ahyp:hlinkClr xmlns:ahyp="http://schemas.microsoft.com/office/drawing/2018/hyperlinkcolor" val="tx"/>
                    </a:ext>
                  </a:extLst>
                </a:hlinkClick>
              </a:rPr>
              <a:t>Lease Amendment</a:t>
            </a:r>
            <a:endParaRPr sz="2400" u="sng" dirty="0">
              <a:solidFill>
                <a:schemeClr val="lt2"/>
              </a:solidFill>
              <a:highlight>
                <a:srgbClr val="FFFFFF"/>
              </a:highlight>
              <a:hlinkClick r:id="rId4">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hlinkClick r:id="rId5">
                  <a:extLst>
                    <a:ext uri="{A12FA001-AC4F-418D-AE19-62706E023703}">
                      <ahyp:hlinkClr xmlns:ahyp="http://schemas.microsoft.com/office/drawing/2018/hyperlinkcolor" val="tx"/>
                    </a:ext>
                  </a:extLst>
                </a:hlinkClick>
              </a:rPr>
              <a:t>Interagency Lease</a:t>
            </a:r>
            <a:endParaRPr sz="2400" u="sng" dirty="0">
              <a:solidFill>
                <a:schemeClr val="lt2"/>
              </a:solidFill>
              <a:highlight>
                <a:srgbClr val="FFFFFF"/>
              </a:highlight>
              <a:hlinkClick r:id="rId5">
                <a:extLst>
                  <a:ext uri="{A12FA001-AC4F-418D-AE19-62706E023703}">
                    <ahyp:hlinkClr xmlns:ahyp="http://schemas.microsoft.com/office/drawing/2018/hyperlinkcolor" val="tx"/>
                  </a:ext>
                </a:extLst>
              </a:hlinkClick>
            </a:endParaRPr>
          </a:p>
          <a:p>
            <a:pPr marL="914400" lvl="0" indent="0" algn="l" rtl="0">
              <a:lnSpc>
                <a:spcPct val="115000"/>
              </a:lnSpc>
              <a:spcBef>
                <a:spcPts val="900"/>
              </a:spcBef>
              <a:spcAft>
                <a:spcPts val="0"/>
              </a:spcAft>
              <a:buNone/>
            </a:pPr>
            <a:r>
              <a:rPr lang="en-US" sz="2400" u="sng" dirty="0">
                <a:solidFill>
                  <a:schemeClr val="lt2"/>
                </a:solidFill>
                <a:highlight>
                  <a:srgbClr val="FFFFFF"/>
                </a:highlight>
                <a:hlinkClick r:id="rId6">
                  <a:extLst>
                    <a:ext uri="{A12FA001-AC4F-418D-AE19-62706E023703}">
                      <ahyp:hlinkClr xmlns:ahyp="http://schemas.microsoft.com/office/drawing/2018/hyperlinkcolor" val="tx"/>
                    </a:ext>
                  </a:extLst>
                </a:hlinkClick>
              </a:rPr>
              <a:t>Interagency Amendment</a:t>
            </a:r>
            <a:endParaRPr sz="2400" u="sng" dirty="0">
              <a:solidFill>
                <a:schemeClr val="lt2"/>
              </a:solidFill>
              <a:highlight>
                <a:srgbClr val="FFFFFF"/>
              </a:highlight>
              <a:hlinkClick r:id="rId6">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1800"/>
              </a:spcAft>
              <a:buNone/>
            </a:pPr>
            <a:r>
              <a:rPr lang="en-US" sz="2400" u="sng" dirty="0">
                <a:solidFill>
                  <a:schemeClr val="lt2"/>
                </a:solidFill>
                <a:highlight>
                  <a:srgbClr val="FFFFFF"/>
                </a:highlight>
                <a:hlinkClick r:id="rId7">
                  <a:extLst>
                    <a:ext uri="{A12FA001-AC4F-418D-AE19-62706E023703}">
                      <ahyp:hlinkClr xmlns:ahyp="http://schemas.microsoft.com/office/drawing/2018/hyperlinkcolor" val="tx"/>
                    </a:ext>
                  </a:extLst>
                </a:hlinkClick>
              </a:rPr>
              <a:t>Sublease</a:t>
            </a:r>
            <a:endParaRPr sz="2400" dirty="0"/>
          </a:p>
        </p:txBody>
      </p:sp>
      <p:sp>
        <p:nvSpPr>
          <p:cNvPr id="176" name="Google Shape;176;p36"/>
          <p:cNvSpPr txBox="1"/>
          <p:nvPr/>
        </p:nvSpPr>
        <p:spPr>
          <a:xfrm>
            <a:off x="6934100" y="4876800"/>
            <a:ext cx="4673700" cy="34701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rPr>
              <a:t>State Owned Lease </a:t>
            </a:r>
            <a:endParaRPr sz="2400" u="sng" dirty="0">
              <a:solidFill>
                <a:schemeClr val="lt2"/>
              </a:solidFill>
              <a:highlight>
                <a:srgbClr val="FFFFFF"/>
              </a:highlight>
              <a:latin typeface="Trebuchet MS"/>
              <a:ea typeface="Trebuchet MS"/>
              <a:cs typeface="Trebuchet MS"/>
              <a:sym typeface="Trebuchet MS"/>
              <a:hlinkClick r:id="rId8">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rPr>
              <a:t>Easement - Grantor</a:t>
            </a:r>
            <a:endParaRPr sz="2400" u="sng" dirty="0">
              <a:solidFill>
                <a:schemeClr val="lt2"/>
              </a:solidFill>
              <a:highlight>
                <a:srgbClr val="FFFFFF"/>
              </a:highlight>
              <a:latin typeface="Trebuchet MS"/>
              <a:ea typeface="Trebuchet MS"/>
              <a:cs typeface="Trebuchet MS"/>
              <a:sym typeface="Trebuchet MS"/>
              <a:hlinkClick r:id="rId9">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rPr>
              <a:t>Easement - Grantee</a:t>
            </a:r>
            <a:endParaRPr sz="2400" u="sng" dirty="0">
              <a:solidFill>
                <a:schemeClr val="lt2"/>
              </a:solidFill>
              <a:highlight>
                <a:srgbClr val="FFFFFF"/>
              </a:highlight>
              <a:latin typeface="Trebuchet MS"/>
              <a:ea typeface="Trebuchet MS"/>
              <a:cs typeface="Trebuchet MS"/>
              <a:sym typeface="Trebuchet MS"/>
              <a:hlinkClick r:id="rId10">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11">
                  <a:extLst>
                    <a:ext uri="{A12FA001-AC4F-418D-AE19-62706E023703}">
                      <ahyp:hlinkClr xmlns:ahyp="http://schemas.microsoft.com/office/drawing/2018/hyperlinkcolor" val="tx"/>
                    </a:ext>
                  </a:extLst>
                </a:hlinkClick>
              </a:rPr>
              <a:t>License Agreement</a:t>
            </a:r>
            <a:endParaRPr sz="2400" u="sng" dirty="0">
              <a:solidFill>
                <a:schemeClr val="lt2"/>
              </a:solidFill>
              <a:highlight>
                <a:srgbClr val="FFFFFF"/>
              </a:highlight>
              <a:latin typeface="Trebuchet MS"/>
              <a:ea typeface="Trebuchet MS"/>
              <a:cs typeface="Trebuchet MS"/>
              <a:sym typeface="Trebuchet MS"/>
              <a:hlinkClick r:id="rId11">
                <a:extLst>
                  <a:ext uri="{A12FA001-AC4F-418D-AE19-62706E023703}">
                    <ahyp:hlinkClr xmlns:ahyp="http://schemas.microsoft.com/office/drawing/2018/hyperlinkcolor" val="tx"/>
                  </a:ext>
                </a:extLst>
              </a:hlinkClick>
            </a:endParaRPr>
          </a:p>
          <a:p>
            <a:pPr marL="457200" lvl="0" indent="0" algn="l" rtl="0">
              <a:lnSpc>
                <a:spcPct val="115000"/>
              </a:lnSpc>
              <a:spcBef>
                <a:spcPts val="900"/>
              </a:spcBef>
              <a:spcAft>
                <a:spcPts val="0"/>
              </a:spcAft>
              <a:buNone/>
            </a:pPr>
            <a:r>
              <a:rPr lang="en-US" sz="2400" u="sng" dirty="0">
                <a:solidFill>
                  <a:schemeClr val="lt2"/>
                </a:solidFill>
                <a:highlight>
                  <a:srgbClr val="FFFFFF"/>
                </a:highlight>
                <a:latin typeface="Trebuchet MS"/>
                <a:ea typeface="Trebuchet MS"/>
                <a:cs typeface="Trebuchet MS"/>
                <a:sym typeface="Trebuchet MS"/>
                <a:hlinkClick r:id="rId12">
                  <a:extLst>
                    <a:ext uri="{A12FA001-AC4F-418D-AE19-62706E023703}">
                      <ahyp:hlinkClr xmlns:ahyp="http://schemas.microsoft.com/office/drawing/2018/hyperlinkcolor" val="tx"/>
                    </a:ext>
                  </a:extLst>
                </a:hlinkClick>
              </a:rPr>
              <a:t>Parking Agreement</a:t>
            </a:r>
            <a:endParaRPr sz="2400" dirty="0">
              <a:solidFill>
                <a:srgbClr val="5C6670"/>
              </a:solidFill>
              <a:latin typeface="Trebuchet MS"/>
              <a:ea typeface="Trebuchet MS"/>
              <a:cs typeface="Trebuchet MS"/>
              <a:sym typeface="Trebuchet MS"/>
            </a:endParaRPr>
          </a:p>
          <a:p>
            <a:pPr marL="0" lvl="0" indent="0" algn="l" rtl="0">
              <a:spcBef>
                <a:spcPts val="900"/>
              </a:spcBef>
              <a:spcAft>
                <a:spcPts val="0"/>
              </a:spcAft>
              <a:buNone/>
            </a:pPr>
            <a:endParaRPr dirty="0"/>
          </a:p>
        </p:txBody>
      </p:sp>
    </p:spTree>
  </p:cSld>
  <p:clrMapOvr>
    <a:masterClrMapping/>
  </p:clrMapOvr>
</p:sld>
</file>

<file path=ppt/theme/theme1.xml><?xml version="1.0" encoding="utf-8"?>
<a:theme xmlns:a="http://schemas.openxmlformats.org/drawingml/2006/main" name="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State of Colorado Full Palette">
      <a:dk1>
        <a:srgbClr val="35647E"/>
      </a:dk1>
      <a:lt1>
        <a:srgbClr val="6D3A5D"/>
      </a:lt1>
      <a:dk2>
        <a:srgbClr val="7A853B"/>
      </a:dk2>
      <a:lt2>
        <a:srgbClr val="001970"/>
      </a:lt2>
      <a:accent1>
        <a:srgbClr val="C2002F"/>
      </a:accent1>
      <a:accent2>
        <a:srgbClr val="FFD100"/>
      </a:accent2>
      <a:accent3>
        <a:srgbClr val="245D38"/>
      </a:accent3>
      <a:accent4>
        <a:srgbClr val="DADADA"/>
      </a:accent4>
      <a:accent5>
        <a:srgbClr val="EF753C"/>
      </a:accent5>
      <a:accent6>
        <a:srgbClr val="009521"/>
      </a:accent6>
      <a:hlink>
        <a:srgbClr val="6EC4FF"/>
      </a:hlink>
      <a:folHlink>
        <a:srgbClr val="65503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831</Words>
  <Application>Microsoft Office PowerPoint</Application>
  <PresentationFormat>Custom</PresentationFormat>
  <Paragraphs>119</Paragraphs>
  <Slides>19</Slides>
  <Notes>19</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19</vt:i4>
      </vt:variant>
    </vt:vector>
  </HeadingPairs>
  <TitlesOfParts>
    <vt:vector size="29" baseType="lpstr">
      <vt:lpstr>Arial</vt:lpstr>
      <vt:lpstr>Avenir</vt:lpstr>
      <vt:lpstr>Trebuchet MS</vt:lpstr>
      <vt:lpstr>Office Theme</vt:lpstr>
      <vt:lpstr>6_Office Theme</vt:lpstr>
      <vt:lpstr>1_Office Theme</vt:lpstr>
      <vt:lpstr>3_Office Theme</vt:lpstr>
      <vt:lpstr>2_Office Theme</vt:lpstr>
      <vt:lpstr>5_Office Theme</vt:lpstr>
      <vt:lpstr>4_Office Theme</vt:lpstr>
      <vt:lpstr>Real Estate Program Leasing Transaction Process</vt:lpstr>
      <vt:lpstr>Mission</vt:lpstr>
      <vt:lpstr>Leasing  Procedures</vt:lpstr>
      <vt:lpstr>Basic Steps</vt:lpstr>
      <vt:lpstr>1 - Request and Approval Phase</vt:lpstr>
      <vt:lpstr>2- Engagement Phase</vt:lpstr>
      <vt:lpstr>3 - Transaction Phase</vt:lpstr>
      <vt:lpstr>Tax Exempt Leases</vt:lpstr>
      <vt:lpstr>Document Drafting </vt:lpstr>
      <vt:lpstr>Document Review </vt:lpstr>
      <vt:lpstr>Signature Authority  </vt:lpstr>
      <vt:lpstr>State Service Broker</vt:lpstr>
      <vt:lpstr>Specific Counties </vt:lpstr>
      <vt:lpstr>Professional Real Estate Representation</vt:lpstr>
      <vt:lpstr>Broker Services</vt:lpstr>
      <vt:lpstr>Broker Compensation </vt:lpstr>
      <vt:lpstr>Early Termination of a Lease </vt:lpstr>
      <vt:lpstr>Reporting Requirements  </vt:lpstr>
      <vt:lpstr>Real Estate Program Staff</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Threlkeld, Jennifer</cp:lastModifiedBy>
  <cp:revision>1</cp:revision>
  <dcterms:modified xsi:type="dcterms:W3CDTF">2026-01-16T22:10:30Z</dcterms:modified>
</cp:coreProperties>
</file>