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 id="2147483670" r:id="rId3"/>
    <p:sldMasterId id="2147483671" r:id="rId4"/>
    <p:sldMasterId id="2147483672" r:id="rId5"/>
    <p:sldMasterId id="2147483673" r:id="rId6"/>
    <p:sldMasterId id="2147483674" r:id="rId7"/>
  </p:sldMasterIdLst>
  <p:notesMasterIdLst>
    <p:notesMasterId r:id="rId56"/>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32">
          <p15:clr>
            <a:srgbClr val="000000"/>
          </p15:clr>
        </p15:guide>
        <p15:guide id="2" pos="40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234" y="67"/>
      </p:cViewPr>
      <p:guideLst>
        <p:guide orient="horz" pos="2832"/>
        <p:guide pos="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1pPr>
            <a:lvl2pPr marL="914400" marR="0" lvl="1"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2pPr>
            <a:lvl3pPr marL="1371600" marR="0" lvl="2"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3pPr>
            <a:lvl4pPr marL="1828800" marR="0" lvl="3"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4pPr>
            <a:lvl5pPr marL="2286000" marR="0" lvl="4"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804d4d47aa_0_1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3804d4d47aa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804d4d47aa_0_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3804d4d47aa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804d4d47aa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3804d4d47aa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804d4d47aa_0_1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3804d4d47aa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804d4d47aa_0_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3804d4d47aa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b89d0dd953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3b89d0dd9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b89d0dd953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3b89d0dd953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b89d0dd953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3b89d0dd95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b5b0e2202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b5b0e2202c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b5b0e2202c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b5b0e2202c_0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804d4d47aa_0_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804d4d47a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b5b0e2202c_0_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3b5b0e2202c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804d4d47aa_0_10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804d4d47aa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b89d0dd953_0_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3b89d0dd953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804d4d47aa_0_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3804d4d47aa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b5b0e2202c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b5b0e2202c_0_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b5b0e2202c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b5b0e2202c_0_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b5b0e2202c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b5b0e2202c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b5b0e2202c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b5b0e2202c_0_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b5b0e2202c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3b5b0e2202c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804d4d47aa_0_9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3804d4d47aa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804d4d47aa_0_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3804d4d47aa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b89d0dd953_0_8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3b89d0dd953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b89d0dd953_0_10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3b89d0dd953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804d4d47aa_0_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3804d4d47aa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b5b0e2202c_0_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3b5b0e2202c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b5b0e2202c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b5b0e2202c_0_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b5b0e2202c_0_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3b5b0e2202c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b5b0e2202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b5b0e2202c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b89d0dd953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b89d0dd953_0_1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b5b0e2202c_0_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3b5b0e2202c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b5b0e2202c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b5b0e2202c_0_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b5b0e2202c_0_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3b5b0e2202c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804d4d47aa_0_1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3804d4d47aa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804d4d47aa_0_1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3804d4d47aa_0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804d4d47aa_0_15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3804d4d47aa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b5b0e2202c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3b5b0e2202c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b89d0dd953_0_1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3b89d0dd953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b89d0dd953_0_1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3b89d0dd953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804d4d47aa_0_1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3804d4d47aa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804d4d47a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3804d4d47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804d4d47aa_0_1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3804d4d47aa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804d4d47aa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3804d4d47a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974725" y="3548063"/>
            <a:ext cx="11055350" cy="209073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951038" y="5638800"/>
            <a:ext cx="9102725" cy="2381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FFFFFF"/>
              </a:buClr>
              <a:buSzPts val="3000"/>
              <a:buFont typeface="Trebuchet MS"/>
              <a:buNone/>
              <a:defRPr sz="3000" b="0" i="0" u="none" strike="noStrike" cap="none">
                <a:solidFill>
                  <a:srgbClr val="FFFFF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7"/>
        <p:cNvGrpSpPr/>
        <p:nvPr/>
      </p:nvGrpSpPr>
      <p:grpSpPr>
        <a:xfrm>
          <a:off x="0" y="0"/>
          <a:ext cx="0" cy="0"/>
          <a:chOff x="0" y="0"/>
          <a:chExt cx="0" cy="0"/>
        </a:xfrm>
      </p:grpSpPr>
      <p:sp>
        <p:nvSpPr>
          <p:cNvPr id="68" name="Google Shape;68;p14"/>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69" name="Google Shape;69;p14"/>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53585F"/>
              </a:buClr>
              <a:buSzPts val="3000"/>
              <a:buFont typeface="Trebuchet MS"/>
              <a:buNone/>
              <a:defRPr sz="3000" b="0" i="0" u="none" strike="noStrike" cap="none">
                <a:solidFill>
                  <a:srgbClr val="53585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70" name="Google Shape;70;p14"/>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2"/>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635000" y="533400"/>
            <a:ext cx="10972800" cy="124968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73" name="Google Shape;73;p15"/>
          <p:cNvSpPr txBox="1">
            <a:spLocks noGrp="1"/>
          </p:cNvSpPr>
          <p:nvPr>
            <p:ph type="body" idx="1"/>
          </p:nvPr>
        </p:nvSpPr>
        <p:spPr>
          <a:xfrm>
            <a:off x="650875" y="1905000"/>
            <a:ext cx="10972800" cy="655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7"/>
        <p:cNvGrpSpPr/>
        <p:nvPr/>
      </p:nvGrpSpPr>
      <p:grpSpPr>
        <a:xfrm>
          <a:off x="0" y="0"/>
          <a:ext cx="0" cy="0"/>
          <a:chOff x="0" y="0"/>
          <a:chExt cx="0" cy="0"/>
        </a:xfrm>
      </p:grpSpPr>
      <p:pic>
        <p:nvPicPr>
          <p:cNvPr id="78" name="Google Shape;78;p17" descr="Georgetown.jpg"/>
          <p:cNvPicPr preferRelativeResize="0"/>
          <p:nvPr/>
        </p:nvPicPr>
        <p:blipFill rotWithShape="1">
          <a:blip r:embed="rId2">
            <a:alphaModFix/>
          </a:blip>
          <a:srcRect l="4988" t="1700" r="5241" b="1701"/>
          <a:stretch/>
        </p:blipFill>
        <p:spPr>
          <a:xfrm>
            <a:off x="647700" y="463550"/>
            <a:ext cx="5545138" cy="7954963"/>
          </a:xfrm>
          <a:prstGeom prst="rect">
            <a:avLst/>
          </a:prstGeom>
          <a:noFill/>
          <a:ln>
            <a:noFill/>
          </a:ln>
        </p:spPr>
      </p:pic>
      <p:pic>
        <p:nvPicPr>
          <p:cNvPr id="79" name="Google Shape;79;p17" descr="fall_in_co_4x3.jpg"/>
          <p:cNvPicPr preferRelativeResize="0"/>
          <p:nvPr/>
        </p:nvPicPr>
        <p:blipFill rotWithShape="1">
          <a:blip r:embed="rId3">
            <a:alphaModFix/>
          </a:blip>
          <a:srcRect l="63" t="121" r="63" b="11898"/>
          <a:stretch/>
        </p:blipFill>
        <p:spPr>
          <a:xfrm>
            <a:off x="6821488" y="461963"/>
            <a:ext cx="5546725" cy="3665537"/>
          </a:xfrm>
          <a:prstGeom prst="rect">
            <a:avLst/>
          </a:prstGeom>
          <a:noFill/>
          <a:ln>
            <a:noFill/>
          </a:ln>
        </p:spPr>
      </p:pic>
      <p:pic>
        <p:nvPicPr>
          <p:cNvPr id="80" name="Google Shape;80;p17" descr="convention_4x3.jpg"/>
          <p:cNvPicPr preferRelativeResize="0"/>
          <p:nvPr/>
        </p:nvPicPr>
        <p:blipFill rotWithShape="1">
          <a:blip r:embed="rId4">
            <a:alphaModFix/>
          </a:blip>
          <a:srcRect t="4950" b="7000"/>
          <a:stretch/>
        </p:blipFill>
        <p:spPr>
          <a:xfrm>
            <a:off x="6819900" y="4754563"/>
            <a:ext cx="5549900" cy="36639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35000" y="533400"/>
            <a:ext cx="10972800" cy="124968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83" name="Google Shape;83;p18"/>
          <p:cNvSpPr txBox="1">
            <a:spLocks noGrp="1"/>
          </p:cNvSpPr>
          <p:nvPr>
            <p:ph type="body" idx="1"/>
          </p:nvPr>
        </p:nvSpPr>
        <p:spPr>
          <a:xfrm>
            <a:off x="650875" y="1905000"/>
            <a:ext cx="10972800" cy="655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4"/>
        <p:cNvGrpSpPr/>
        <p:nvPr/>
      </p:nvGrpSpPr>
      <p:grpSpPr>
        <a:xfrm>
          <a:off x="0" y="0"/>
          <a:ext cx="0" cy="0"/>
          <a:chOff x="0" y="0"/>
          <a:chExt cx="0" cy="0"/>
        </a:xfrm>
      </p:grpSpPr>
      <p:sp>
        <p:nvSpPr>
          <p:cNvPr id="85" name="Google Shape;85;p19"/>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86" name="Google Shape;86;p19"/>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53585F"/>
              </a:buClr>
              <a:buSzPts val="3000"/>
              <a:buFont typeface="Trebuchet MS"/>
              <a:buNone/>
              <a:defRPr sz="3000" b="0" i="0" u="none" strike="noStrike" cap="none">
                <a:solidFill>
                  <a:srgbClr val="53585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87" name="Google Shape;87;p19"/>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2"/>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635000" y="1447800"/>
            <a:ext cx="10972800" cy="2286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90" name="Google Shape;90;p20"/>
          <p:cNvSpPr txBox="1">
            <a:spLocks noGrp="1"/>
          </p:cNvSpPr>
          <p:nvPr>
            <p:ph type="body" idx="1"/>
          </p:nvPr>
        </p:nvSpPr>
        <p:spPr>
          <a:xfrm>
            <a:off x="650875" y="3886200"/>
            <a:ext cx="10972800"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66750" y="458788"/>
            <a:ext cx="5523000" cy="28257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4800" b="0" i="1" u="none" strike="noStrike" cap="none">
                <a:solidFill>
                  <a:srgbClr val="53585F"/>
                </a:solidFill>
                <a:latin typeface="Trebuchet MS"/>
                <a:ea typeface="Trebuchet MS"/>
                <a:cs typeface="Trebuchet MS"/>
                <a:sym typeface="Trebuchet MS"/>
              </a:defRPr>
            </a:lvl1pPr>
            <a:lvl2pPr marR="0" lvl="1"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93" name="Google Shape;93;p21"/>
          <p:cNvSpPr txBox="1">
            <a:spLocks noGrp="1"/>
          </p:cNvSpPr>
          <p:nvPr>
            <p:ph type="body" idx="1"/>
          </p:nvPr>
        </p:nvSpPr>
        <p:spPr>
          <a:xfrm>
            <a:off x="666750" y="1993900"/>
            <a:ext cx="5523000" cy="6407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94" name="Google Shape;94;p21"/>
          <p:cNvSpPr>
            <a:spLocks noGrp="1"/>
          </p:cNvSpPr>
          <p:nvPr>
            <p:ph type="chart" idx="2"/>
          </p:nvPr>
        </p:nvSpPr>
        <p:spPr>
          <a:xfrm>
            <a:off x="6807200" y="457200"/>
            <a:ext cx="5486400" cy="79248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R="0" lvl="1"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R="0" lvl="2"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R="0" lvl="3"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R="0" lvl="4"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R="0" lvl="5"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R="0" lvl="6"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R="0" lvl="7"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R="0" lvl="8"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
        <p:cNvGrpSpPr/>
        <p:nvPr/>
      </p:nvGrpSpPr>
      <p:grpSpPr>
        <a:xfrm>
          <a:off x="0" y="0"/>
          <a:ext cx="0" cy="0"/>
          <a:chOff x="0" y="0"/>
          <a:chExt cx="0" cy="0"/>
        </a:xfrm>
      </p:grpSpPr>
      <p:sp>
        <p:nvSpPr>
          <p:cNvPr id="99" name="Google Shape;99;p23"/>
          <p:cNvSpPr txBox="1">
            <a:spLocks noGrp="1"/>
          </p:cNvSpPr>
          <p:nvPr>
            <p:ph type="subTitle" idx="1"/>
          </p:nvPr>
        </p:nvSpPr>
        <p:spPr>
          <a:xfrm>
            <a:off x="630935" y="4038600"/>
            <a:ext cx="10972800" cy="68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chemeClr val="lt1"/>
              </a:buClr>
              <a:buSzPts val="3400"/>
              <a:buFont typeface="Trebuchet MS"/>
              <a:buNone/>
              <a:defRPr sz="3400" b="1" i="0" u="none" strike="noStrike" cap="none">
                <a:solidFill>
                  <a:schemeClr val="lt1"/>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00" name="Google Shape;100;p23"/>
          <p:cNvSpPr txBox="1">
            <a:spLocks noGrp="1"/>
          </p:cNvSpPr>
          <p:nvPr>
            <p:ph type="title"/>
          </p:nvPr>
        </p:nvSpPr>
        <p:spPr>
          <a:xfrm>
            <a:off x="655637" y="444500"/>
            <a:ext cx="10972800" cy="125272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chemeClr val="l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01" name="Google Shape;101;p23"/>
          <p:cNvSpPr txBox="1">
            <a:spLocks noGrp="1"/>
          </p:cNvSpPr>
          <p:nvPr>
            <p:ph type="body" idx="2"/>
          </p:nvPr>
        </p:nvSpPr>
        <p:spPr>
          <a:xfrm>
            <a:off x="635000" y="1828800"/>
            <a:ext cx="10972800"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02" name="Google Shape;102;p23"/>
          <p:cNvSpPr txBox="1">
            <a:spLocks noGrp="1"/>
          </p:cNvSpPr>
          <p:nvPr>
            <p:ph type="body" idx="3"/>
          </p:nvPr>
        </p:nvSpPr>
        <p:spPr>
          <a:xfrm>
            <a:off x="635000" y="4876800"/>
            <a:ext cx="10972800"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655638" y="444501"/>
            <a:ext cx="10741025" cy="8508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05" name="Google Shape;105;p24"/>
          <p:cNvSpPr txBox="1">
            <a:spLocks noGrp="1"/>
          </p:cNvSpPr>
          <p:nvPr>
            <p:ph type="body" idx="1"/>
          </p:nvPr>
        </p:nvSpPr>
        <p:spPr>
          <a:xfrm>
            <a:off x="650875" y="3962400"/>
            <a:ext cx="11703050" cy="421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06" name="Google Shape;106;p24"/>
          <p:cNvSpPr txBox="1">
            <a:spLocks noGrp="1"/>
          </p:cNvSpPr>
          <p:nvPr>
            <p:ph type="body" idx="2"/>
          </p:nvPr>
        </p:nvSpPr>
        <p:spPr>
          <a:xfrm>
            <a:off x="650875" y="1447800"/>
            <a:ext cx="11703050" cy="421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666750" y="458788"/>
            <a:ext cx="5522913" cy="28257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13" name="Google Shape;113;p26"/>
          <p:cNvSpPr txBox="1">
            <a:spLocks noGrp="1"/>
          </p:cNvSpPr>
          <p:nvPr>
            <p:ph type="body" idx="1"/>
          </p:nvPr>
        </p:nvSpPr>
        <p:spPr>
          <a:xfrm>
            <a:off x="666750" y="1993900"/>
            <a:ext cx="5522913" cy="6407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14" name="Google Shape;114;p26"/>
          <p:cNvSpPr>
            <a:spLocks noGrp="1"/>
          </p:cNvSpPr>
          <p:nvPr>
            <p:ph type="chart" idx="2"/>
          </p:nvPr>
        </p:nvSpPr>
        <p:spPr>
          <a:xfrm>
            <a:off x="6807200" y="457200"/>
            <a:ext cx="5486400" cy="792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R="0" lvl="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R="0" lvl="2"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R="0" lvl="3"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R="0" lvl="4"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R="0" lvl="5"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R="0" lvl="6"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R="0" lvl="7"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R="0" lvl="8"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35000" y="3962400"/>
            <a:ext cx="11734800" cy="23129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666750" y="458788"/>
            <a:ext cx="5522913" cy="79232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17" name="Google Shape;117;p27"/>
          <p:cNvSpPr>
            <a:spLocks noGrp="1"/>
          </p:cNvSpPr>
          <p:nvPr>
            <p:ph type="chart" idx="2"/>
          </p:nvPr>
        </p:nvSpPr>
        <p:spPr>
          <a:xfrm>
            <a:off x="6807200" y="457200"/>
            <a:ext cx="5486400" cy="792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R="0" lvl="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R="0" lvl="2"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R="0" lvl="3"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R="0" lvl="4"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R="0" lvl="5"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R="0" lvl="6"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R="0" lvl="7"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R="0" lvl="8"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635000" y="3962400"/>
            <a:ext cx="11734800" cy="2312987"/>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pic>
        <p:nvPicPr>
          <p:cNvPr id="21" name="Google Shape;21;p6" descr="fall_in_co_4x3.jpg"/>
          <p:cNvPicPr preferRelativeResize="0"/>
          <p:nvPr/>
        </p:nvPicPr>
        <p:blipFill rotWithShape="1">
          <a:blip r:embed="rId2">
            <a:alphaModFix/>
          </a:blip>
          <a:srcRect/>
          <a:stretch/>
        </p:blipFill>
        <p:spPr>
          <a:xfrm>
            <a:off x="0" y="0"/>
            <a:ext cx="13030200" cy="9772650"/>
          </a:xfrm>
          <a:prstGeom prst="rect">
            <a:avLst/>
          </a:prstGeom>
          <a:noFill/>
          <a:ln>
            <a:noFill/>
          </a:ln>
        </p:spPr>
      </p:pic>
      <p:pic>
        <p:nvPicPr>
          <p:cNvPr id="22" name="Google Shape;22;p6"/>
          <p:cNvPicPr preferRelativeResize="0"/>
          <p:nvPr/>
        </p:nvPicPr>
        <p:blipFill rotWithShape="1">
          <a:blip r:embed="rId3">
            <a:alphaModFix/>
          </a:blip>
          <a:srcRect/>
          <a:stretch/>
        </p:blipFill>
        <p:spPr>
          <a:xfrm>
            <a:off x="427038" y="9103659"/>
            <a:ext cx="2735295" cy="470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7"/>
          <p:cNvSpPr/>
          <p:nvPr/>
        </p:nvSpPr>
        <p:spPr>
          <a:xfrm>
            <a:off x="1092200" y="2667000"/>
            <a:ext cx="1524000" cy="1524000"/>
          </a:xfrm>
          <a:prstGeom prst="rect">
            <a:avLst/>
          </a:prstGeom>
          <a:solidFill>
            <a:schemeClr val="lt2"/>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25" name="Google Shape;25;p7"/>
          <p:cNvSpPr txBox="1"/>
          <p:nvPr/>
        </p:nvSpPr>
        <p:spPr>
          <a:xfrm>
            <a:off x="1016000" y="2068642"/>
            <a:ext cx="5562600" cy="369291"/>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COLORADO primary brand color palette</a:t>
            </a:r>
            <a:endParaRPr sz="1800" b="0" i="0" u="none" strike="noStrike" cap="none">
              <a:solidFill>
                <a:srgbClr val="000000"/>
              </a:solidFill>
              <a:latin typeface="Arial"/>
              <a:ea typeface="Arial"/>
              <a:cs typeface="Arial"/>
              <a:sym typeface="Arial"/>
            </a:endParaRPr>
          </a:p>
        </p:txBody>
      </p:sp>
      <p:sp>
        <p:nvSpPr>
          <p:cNvPr id="26" name="Google Shape;26;p7"/>
          <p:cNvSpPr txBox="1"/>
          <p:nvPr/>
        </p:nvSpPr>
        <p:spPr>
          <a:xfrm>
            <a:off x="1092200" y="457200"/>
            <a:ext cx="7620000" cy="938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0"/>
              <a:buFont typeface="Arial"/>
              <a:buNone/>
            </a:pPr>
            <a:r>
              <a:rPr lang="en-US" sz="5500" b="1" i="1" u="none" strike="noStrike" cap="none">
                <a:solidFill>
                  <a:srgbClr val="5C6670"/>
                </a:solidFill>
                <a:latin typeface="Trebuchet MS"/>
                <a:ea typeface="Trebuchet MS"/>
                <a:cs typeface="Trebuchet MS"/>
                <a:sym typeface="Trebuchet MS"/>
              </a:rPr>
              <a:t>Using this template:</a:t>
            </a:r>
            <a:endParaRPr sz="5500" b="0" i="0" u="none" strike="noStrike" cap="none">
              <a:solidFill>
                <a:srgbClr val="5C6670"/>
              </a:solidFill>
              <a:latin typeface="Trebuchet MS"/>
              <a:ea typeface="Trebuchet MS"/>
              <a:cs typeface="Trebuchet MS"/>
              <a:sym typeface="Trebuchet MS"/>
            </a:endParaRPr>
          </a:p>
        </p:txBody>
      </p:sp>
      <p:sp>
        <p:nvSpPr>
          <p:cNvPr id="27" name="Google Shape;27;p7"/>
          <p:cNvSpPr/>
          <p:nvPr/>
        </p:nvSpPr>
        <p:spPr>
          <a:xfrm>
            <a:off x="3073400" y="2667000"/>
            <a:ext cx="1524000" cy="1524000"/>
          </a:xfrm>
          <a:prstGeom prst="rect">
            <a:avLst/>
          </a:prstGeom>
          <a:solidFill>
            <a:schemeClr val="accent3"/>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28" name="Google Shape;28;p7"/>
          <p:cNvSpPr/>
          <p:nvPr/>
        </p:nvSpPr>
        <p:spPr>
          <a:xfrm>
            <a:off x="5054600" y="2667000"/>
            <a:ext cx="1524000" cy="1524000"/>
          </a:xfrm>
          <a:prstGeom prst="rect">
            <a:avLst/>
          </a:prstGeom>
          <a:solidFill>
            <a:schemeClr val="accent2"/>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29" name="Google Shape;29;p7"/>
          <p:cNvSpPr/>
          <p:nvPr/>
        </p:nvSpPr>
        <p:spPr>
          <a:xfrm>
            <a:off x="7035800" y="2667000"/>
            <a:ext cx="1524000" cy="1524000"/>
          </a:xfrm>
          <a:prstGeom prst="rect">
            <a:avLst/>
          </a:prstGeom>
          <a:solidFill>
            <a:schemeClr val="accent1"/>
          </a:solidFill>
          <a:ln w="12700" cap="flat" cmpd="sng">
            <a:solidFill>
              <a:srgbClr val="4A535D"/>
            </a:solidFill>
            <a:prstDash val="solid"/>
            <a:miter lim="0"/>
            <a:headEnd type="none" w="sm" len="sm"/>
            <a:tailEnd type="none" w="sm" len="sm"/>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30" name="Google Shape;30;p7"/>
          <p:cNvSpPr/>
          <p:nvPr/>
        </p:nvSpPr>
        <p:spPr>
          <a:xfrm>
            <a:off x="1092200" y="4572000"/>
            <a:ext cx="1524000" cy="1524000"/>
          </a:xfrm>
          <a:prstGeom prst="rect">
            <a:avLst/>
          </a:prstGeom>
          <a:solidFill>
            <a:schemeClr val="lt1"/>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31" name="Google Shape;31;p7"/>
          <p:cNvSpPr/>
          <p:nvPr/>
        </p:nvSpPr>
        <p:spPr>
          <a:xfrm>
            <a:off x="3073400" y="4572000"/>
            <a:ext cx="1524000" cy="1524000"/>
          </a:xfrm>
          <a:prstGeom prst="rect">
            <a:avLst/>
          </a:prstGeom>
          <a:solidFill>
            <a:schemeClr val="dk1"/>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32" name="Google Shape;32;p7"/>
          <p:cNvSpPr/>
          <p:nvPr/>
        </p:nvSpPr>
        <p:spPr>
          <a:xfrm>
            <a:off x="5054600" y="4572000"/>
            <a:ext cx="1524000" cy="1524000"/>
          </a:xfrm>
          <a:prstGeom prst="rect">
            <a:avLst/>
          </a:prstGeom>
          <a:solidFill>
            <a:schemeClr val="dk2"/>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33" name="Google Shape;33;p7"/>
          <p:cNvSpPr txBox="1"/>
          <p:nvPr/>
        </p:nvSpPr>
        <p:spPr>
          <a:xfrm>
            <a:off x="1016000" y="6934200"/>
            <a:ext cx="11125200" cy="2031325"/>
          </a:xfrm>
          <a:prstGeom prst="rect">
            <a:avLst/>
          </a:prstGeom>
          <a:noFill/>
          <a:ln>
            <a:noFill/>
          </a:ln>
        </p:spPr>
        <p:txBody>
          <a:bodyPr spcFirstLastPara="1" wrap="square" lIns="91425" tIns="45700" rIns="91425" bIns="45700" anchor="t" anchorCtr="0">
            <a:spAutoFit/>
          </a:bodyPr>
          <a:lstStyle/>
          <a:p>
            <a:pPr marL="271463" marR="0" lvl="0" indent="-271463" algn="l" rtl="0">
              <a:lnSpc>
                <a:spcPct val="100000"/>
              </a:lnSpc>
              <a:spcBef>
                <a:spcPts val="0"/>
              </a:spcBef>
              <a:spcAft>
                <a:spcPts val="0"/>
              </a:spcAft>
              <a:buClr>
                <a:srgbClr val="5C6670"/>
              </a:buClr>
              <a:buSzPts val="1350"/>
              <a:buFont typeface="Trebuchet MS"/>
              <a:buChar char="•"/>
            </a:pPr>
            <a:r>
              <a:rPr lang="en-US" sz="1800" b="0" i="0" u="none" strike="noStrike" cap="none">
                <a:solidFill>
                  <a:srgbClr val="5C6670"/>
                </a:solidFill>
                <a:latin typeface="Trebuchet MS"/>
                <a:ea typeface="Trebuchet MS"/>
                <a:cs typeface="Trebuchet MS"/>
                <a:sym typeface="Trebuchet MS"/>
              </a:rPr>
              <a:t>You may also choose to use your department’s extended color palette in this presentation.</a:t>
            </a:r>
            <a:endParaRPr sz="1400" b="0" i="0" u="none" strike="noStrike" cap="none">
              <a:solidFill>
                <a:srgbClr val="000000"/>
              </a:solidFill>
              <a:latin typeface="Arial"/>
              <a:ea typeface="Arial"/>
              <a:cs typeface="Arial"/>
              <a:sym typeface="Arial"/>
            </a:endParaRPr>
          </a:p>
          <a:p>
            <a:pPr marL="271463" marR="0" lvl="0" indent="-185738" algn="l" rtl="0">
              <a:lnSpc>
                <a:spcPct val="100000"/>
              </a:lnSpc>
              <a:spcBef>
                <a:spcPts val="0"/>
              </a:spcBef>
              <a:spcAft>
                <a:spcPts val="0"/>
              </a:spcAft>
              <a:buClr>
                <a:srgbClr val="5C6670"/>
              </a:buClr>
              <a:buSzPts val="1350"/>
              <a:buFont typeface="Trebuchet MS"/>
              <a:buNone/>
            </a:pPr>
            <a:endParaRPr sz="1800" b="0" i="0" u="none" strike="noStrike" cap="none">
              <a:solidFill>
                <a:srgbClr val="5C6670"/>
              </a:solidFill>
              <a:latin typeface="Trebuchet MS"/>
              <a:ea typeface="Trebuchet MS"/>
              <a:cs typeface="Trebuchet MS"/>
              <a:sym typeface="Trebuchet MS"/>
            </a:endParaRPr>
          </a:p>
          <a:p>
            <a:pPr marL="271463" marR="0" lvl="0" indent="-271463" algn="l" rtl="0">
              <a:lnSpc>
                <a:spcPct val="100000"/>
              </a:lnSpc>
              <a:spcBef>
                <a:spcPts val="0"/>
              </a:spcBef>
              <a:spcAft>
                <a:spcPts val="0"/>
              </a:spcAft>
              <a:buClr>
                <a:srgbClr val="5C6670"/>
              </a:buClr>
              <a:buSzPts val="1350"/>
              <a:buFont typeface="Trebuchet MS"/>
              <a:buChar char="•"/>
            </a:pPr>
            <a:r>
              <a:rPr lang="en-US" sz="1800" b="0" i="0" u="none" strike="noStrike" cap="none">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sz="1800" b="0" i="0" u="none" strike="noStrike" cap="none">
              <a:solidFill>
                <a:srgbClr val="5C6670"/>
              </a:solidFill>
              <a:latin typeface="Trebuchet MS"/>
              <a:ea typeface="Trebuchet MS"/>
              <a:cs typeface="Trebuchet MS"/>
              <a:sym typeface="Trebuchet MS"/>
            </a:endParaRPr>
          </a:p>
          <a:p>
            <a:pPr marL="271463" marR="0" lvl="0" indent="-185738" algn="l" rtl="0">
              <a:lnSpc>
                <a:spcPct val="100000"/>
              </a:lnSpc>
              <a:spcBef>
                <a:spcPts val="0"/>
              </a:spcBef>
              <a:spcAft>
                <a:spcPts val="0"/>
              </a:spcAft>
              <a:buClr>
                <a:srgbClr val="5C6670"/>
              </a:buClr>
              <a:buSzPts val="1350"/>
              <a:buFont typeface="Trebuchet MS"/>
              <a:buNone/>
            </a:pPr>
            <a:endParaRPr sz="1800" b="0" i="0" u="none" strike="noStrike" cap="none">
              <a:solidFill>
                <a:srgbClr val="5C6670"/>
              </a:solidFill>
              <a:latin typeface="Trebuchet MS"/>
              <a:ea typeface="Trebuchet MS"/>
              <a:cs typeface="Trebuchet MS"/>
              <a:sym typeface="Trebuchet MS"/>
            </a:endParaRPr>
          </a:p>
          <a:p>
            <a:pPr marL="271463" marR="0" lvl="0" indent="-271463" algn="l" rtl="0">
              <a:lnSpc>
                <a:spcPct val="100000"/>
              </a:lnSpc>
              <a:spcBef>
                <a:spcPts val="0"/>
              </a:spcBef>
              <a:spcAft>
                <a:spcPts val="0"/>
              </a:spcAft>
              <a:buClr>
                <a:srgbClr val="5C6670"/>
              </a:buClr>
              <a:buSzPts val="1350"/>
              <a:buFont typeface="Trebuchet MS"/>
              <a:buChar char="•"/>
            </a:pPr>
            <a:r>
              <a:rPr lang="en-US" sz="1800" b="0" i="0" u="none" strike="noStrike" cap="none">
                <a:solidFill>
                  <a:srgbClr val="5C6670"/>
                </a:solidFill>
                <a:latin typeface="Trebuchet MS"/>
                <a:ea typeface="Trebuchet MS"/>
                <a:cs typeface="Trebuchet MS"/>
                <a:sym typeface="Trebuchet MS"/>
              </a:rPr>
              <a:t>Reference the Colorado Brand Guidelines for more information.</a:t>
            </a:r>
            <a:endParaRPr sz="1800" b="0" i="0" u="none" strike="noStrike" cap="none">
              <a:solidFill>
                <a:srgbClr val="5C6670"/>
              </a:solidFill>
              <a:latin typeface="Trebuchet MS"/>
              <a:ea typeface="Trebuchet MS"/>
              <a:cs typeface="Trebuchet MS"/>
              <a:sym typeface="Trebuchet MS"/>
            </a:endParaRPr>
          </a:p>
        </p:txBody>
      </p:sp>
      <p:sp>
        <p:nvSpPr>
          <p:cNvPr id="34" name="Google Shape;34;p7"/>
          <p:cNvSpPr txBox="1"/>
          <p:nvPr/>
        </p:nvSpPr>
        <p:spPr>
          <a:xfrm>
            <a:off x="9702800" y="1873772"/>
            <a:ext cx="205819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Previous brand colors available</a:t>
            </a:r>
            <a:endParaRPr sz="1800" b="0" i="0" u="none" strike="noStrike" cap="none">
              <a:solidFill>
                <a:srgbClr val="000000"/>
              </a:solidFill>
              <a:latin typeface="Arial"/>
              <a:ea typeface="Arial"/>
              <a:cs typeface="Arial"/>
              <a:sym typeface="Arial"/>
            </a:endParaRPr>
          </a:p>
        </p:txBody>
      </p:sp>
      <p:sp>
        <p:nvSpPr>
          <p:cNvPr id="35" name="Google Shape;35;p7"/>
          <p:cNvSpPr/>
          <p:nvPr/>
        </p:nvSpPr>
        <p:spPr>
          <a:xfrm>
            <a:off x="9779000" y="2667000"/>
            <a:ext cx="1524000" cy="1524000"/>
          </a:xfrm>
          <a:prstGeom prst="rect">
            <a:avLst/>
          </a:prstGeom>
          <a:solidFill>
            <a:schemeClr val="accent6"/>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36" name="Google Shape;36;p7"/>
          <p:cNvSpPr/>
          <p:nvPr/>
        </p:nvSpPr>
        <p:spPr>
          <a:xfrm>
            <a:off x="9779000" y="4572000"/>
            <a:ext cx="1524000" cy="1524000"/>
          </a:xfrm>
          <a:prstGeom prst="rect">
            <a:avLst/>
          </a:prstGeom>
          <a:solidFill>
            <a:schemeClr val="accent4"/>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cxnSp>
        <p:nvCxnSpPr>
          <p:cNvPr id="37" name="Google Shape;37;p7"/>
          <p:cNvCxnSpPr/>
          <p:nvPr/>
        </p:nvCxnSpPr>
        <p:spPr>
          <a:xfrm rot="5400000">
            <a:off x="7455694" y="4381500"/>
            <a:ext cx="3428206" cy="794"/>
          </a:xfrm>
          <a:prstGeom prst="straightConnector1">
            <a:avLst/>
          </a:prstGeom>
          <a:solidFill>
            <a:srgbClr val="14943F"/>
          </a:solidFill>
          <a:ln w="12700" cap="flat" cmpd="sng">
            <a:solidFill>
              <a:srgbClr val="C7C9C9"/>
            </a:solidFill>
            <a:prstDash val="solid"/>
            <a:miter lim="0"/>
            <a:headEnd type="none" w="sm" len="sm"/>
            <a:tailEnd type="none" w="sm" len="sm"/>
          </a:ln>
        </p:spPr>
      </p:cxnSp>
      <p:sp>
        <p:nvSpPr>
          <p:cNvPr id="38" name="Google Shape;38;p7"/>
          <p:cNvSpPr txBox="1"/>
          <p:nvPr/>
        </p:nvSpPr>
        <p:spPr>
          <a:xfrm>
            <a:off x="3073400" y="3087469"/>
            <a:ext cx="1524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a:t>
            </a:r>
            <a:endParaRPr/>
          </a:p>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36/93/56</a:t>
            </a:r>
            <a:endParaRPr sz="1800" b="0" i="0" u="none" strike="noStrike" cap="none">
              <a:solidFill>
                <a:srgbClr val="FFFFFF"/>
              </a:solidFill>
              <a:latin typeface="Trebuchet MS"/>
              <a:ea typeface="Trebuchet MS"/>
              <a:cs typeface="Trebuchet MS"/>
              <a:sym typeface="Trebuchet MS"/>
            </a:endParaRPr>
          </a:p>
        </p:txBody>
      </p:sp>
      <p:sp>
        <p:nvSpPr>
          <p:cNvPr id="39" name="Google Shape;39;p7"/>
          <p:cNvSpPr txBox="1"/>
          <p:nvPr/>
        </p:nvSpPr>
        <p:spPr>
          <a:xfrm>
            <a:off x="1092200" y="3087469"/>
            <a:ext cx="152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a:t>
            </a:r>
            <a:endParaRPr/>
          </a:p>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0/25/112</a:t>
            </a:r>
            <a:endParaRPr sz="1800" b="0"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FFFF"/>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40" name="Google Shape;40;p7"/>
          <p:cNvSpPr txBox="1"/>
          <p:nvPr/>
        </p:nvSpPr>
        <p:spPr>
          <a:xfrm>
            <a:off x="5054600" y="3087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255/209/0</a:t>
            </a:r>
            <a:endParaRPr sz="1800" b="0" i="0" u="none" strike="noStrike" cap="none">
              <a:solidFill>
                <a:srgbClr val="FFFFFF"/>
              </a:solidFill>
              <a:latin typeface="Trebuchet MS"/>
              <a:ea typeface="Trebuchet MS"/>
              <a:cs typeface="Trebuchet MS"/>
              <a:sym typeface="Trebuchet MS"/>
            </a:endParaRPr>
          </a:p>
        </p:txBody>
      </p:sp>
      <p:sp>
        <p:nvSpPr>
          <p:cNvPr id="41" name="Google Shape;41;p7"/>
          <p:cNvSpPr txBox="1"/>
          <p:nvPr/>
        </p:nvSpPr>
        <p:spPr>
          <a:xfrm>
            <a:off x="1092200" y="4992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109/58/93</a:t>
            </a:r>
            <a:endParaRPr sz="1800" b="0" i="0" u="none" strike="noStrike" cap="none">
              <a:solidFill>
                <a:srgbClr val="FFFFFF"/>
              </a:solidFill>
              <a:latin typeface="Trebuchet MS"/>
              <a:ea typeface="Trebuchet MS"/>
              <a:cs typeface="Trebuchet MS"/>
              <a:sym typeface="Trebuchet MS"/>
            </a:endParaRPr>
          </a:p>
        </p:txBody>
      </p:sp>
      <p:sp>
        <p:nvSpPr>
          <p:cNvPr id="42" name="Google Shape;42;p7"/>
          <p:cNvSpPr txBox="1"/>
          <p:nvPr/>
        </p:nvSpPr>
        <p:spPr>
          <a:xfrm>
            <a:off x="3073400" y="4992469"/>
            <a:ext cx="1524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53/100/126</a:t>
            </a:r>
            <a:endParaRPr sz="1800" b="0" i="0" u="none" strike="noStrike" cap="none">
              <a:solidFill>
                <a:srgbClr val="FFFFFF"/>
              </a:solidFill>
              <a:latin typeface="Trebuchet MS"/>
              <a:ea typeface="Trebuchet MS"/>
              <a:cs typeface="Trebuchet MS"/>
              <a:sym typeface="Trebuchet MS"/>
            </a:endParaRPr>
          </a:p>
        </p:txBody>
      </p:sp>
      <p:sp>
        <p:nvSpPr>
          <p:cNvPr id="43" name="Google Shape;43;p7"/>
          <p:cNvSpPr txBox="1"/>
          <p:nvPr/>
        </p:nvSpPr>
        <p:spPr>
          <a:xfrm>
            <a:off x="5054600" y="4992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122/133/59</a:t>
            </a:r>
            <a:endParaRPr sz="1800" b="0" i="0" u="none" strike="noStrike" cap="none">
              <a:solidFill>
                <a:srgbClr val="FFFFFF"/>
              </a:solidFill>
              <a:latin typeface="Trebuchet MS"/>
              <a:ea typeface="Trebuchet MS"/>
              <a:cs typeface="Trebuchet MS"/>
              <a:sym typeface="Trebuchet MS"/>
            </a:endParaRPr>
          </a:p>
        </p:txBody>
      </p:sp>
      <p:sp>
        <p:nvSpPr>
          <p:cNvPr id="44" name="Google Shape;44;p7"/>
          <p:cNvSpPr txBox="1"/>
          <p:nvPr/>
        </p:nvSpPr>
        <p:spPr>
          <a:xfrm>
            <a:off x="7035800" y="3087469"/>
            <a:ext cx="1524000" cy="64629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a:t>
            </a:r>
            <a:endParaRPr sz="1800" b="0"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195/0/47</a:t>
            </a:r>
            <a:endParaRPr sz="1800" b="0" i="0" u="none" strike="noStrike" cap="none">
              <a:solidFill>
                <a:srgbClr val="FFFFFF"/>
              </a:solidFill>
              <a:latin typeface="Trebuchet MS"/>
              <a:ea typeface="Trebuchet MS"/>
              <a:cs typeface="Trebuchet MS"/>
              <a:sym typeface="Trebuchet MS"/>
            </a:endParaRPr>
          </a:p>
        </p:txBody>
      </p:sp>
      <p:sp>
        <p:nvSpPr>
          <p:cNvPr id="45" name="Google Shape;45;p7"/>
          <p:cNvSpPr txBox="1"/>
          <p:nvPr/>
        </p:nvSpPr>
        <p:spPr>
          <a:xfrm>
            <a:off x="9779000" y="3087469"/>
            <a:ext cx="1524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0/149/58</a:t>
            </a:r>
            <a:endParaRPr sz="1800" b="0" i="0" u="none" strike="noStrike" cap="none">
              <a:solidFill>
                <a:srgbClr val="FFFFFF"/>
              </a:solidFill>
              <a:latin typeface="Trebuchet MS"/>
              <a:ea typeface="Trebuchet MS"/>
              <a:cs typeface="Trebuchet MS"/>
              <a:sym typeface="Trebuchet MS"/>
            </a:endParaRPr>
          </a:p>
        </p:txBody>
      </p:sp>
      <p:sp>
        <p:nvSpPr>
          <p:cNvPr id="46" name="Google Shape;46;p7"/>
          <p:cNvSpPr txBox="1"/>
          <p:nvPr/>
        </p:nvSpPr>
        <p:spPr>
          <a:xfrm>
            <a:off x="9779000" y="4992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a:solidFill>
                  <a:srgbClr val="FFFFFF"/>
                </a:solidFill>
                <a:latin typeface="Trebuchet MS"/>
                <a:ea typeface="Trebuchet MS"/>
                <a:cs typeface="Trebuchet MS"/>
                <a:sym typeface="Trebuchet MS"/>
              </a:rPr>
              <a:t>RGB 208/210/211</a:t>
            </a:r>
            <a:endParaRPr sz="1800" b="0" i="0" u="none" strike="noStrike" cap="none">
              <a:solidFill>
                <a:srgbClr val="FFFFFF"/>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sp>
        <p:nvSpPr>
          <p:cNvPr id="51" name="Google Shape;51;p9"/>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52" name="Google Shape;52;p9"/>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chemeClr val="lt1"/>
              </a:buClr>
              <a:buSzPts val="3000"/>
              <a:buFont typeface="Trebuchet MS"/>
              <a:buNone/>
              <a:defRPr sz="3000" b="0" i="0" u="none" strike="noStrike" cap="none">
                <a:solidFill>
                  <a:schemeClr val="lt1"/>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53" name="Google Shape;53;p9"/>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accent3"/>
        </a:solid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56" name="Google Shape;56;p10"/>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chemeClr val="lt1"/>
              </a:buClr>
              <a:buSzPts val="3000"/>
              <a:buFont typeface="Trebuchet MS"/>
              <a:buNone/>
              <a:defRPr sz="3000" b="0" i="0" u="none" strike="noStrike" cap="none">
                <a:solidFill>
                  <a:schemeClr val="lt1"/>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57" name="Google Shape;57;p10"/>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1"/>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60" name="Google Shape;60;p11"/>
          <p:cNvSpPr txBox="1">
            <a:spLocks noGrp="1"/>
          </p:cNvSpPr>
          <p:nvPr>
            <p:ph type="body" idx="1"/>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635000" y="1447800"/>
            <a:ext cx="10972800" cy="2286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66" name="Google Shape;66;p13"/>
          <p:cNvSpPr txBox="1">
            <a:spLocks noGrp="1"/>
          </p:cNvSpPr>
          <p:nvPr>
            <p:ph type="body" idx="1"/>
          </p:nvPr>
        </p:nvSpPr>
        <p:spPr>
          <a:xfrm>
            <a:off x="650875" y="3886200"/>
            <a:ext cx="10972800"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5.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fall_in_co_4x3.jpg"/>
          <p:cNvPicPr preferRelativeResize="0"/>
          <p:nvPr/>
        </p:nvPicPr>
        <p:blipFill rotWithShape="1">
          <a:blip r:embed="rId4">
            <a:alphaModFix/>
          </a:blip>
          <a:srcRect b="16730"/>
          <a:stretch/>
        </p:blipFill>
        <p:spPr>
          <a:xfrm>
            <a:off x="1" y="1"/>
            <a:ext cx="13030200" cy="8136363"/>
          </a:xfrm>
          <a:prstGeom prst="rect">
            <a:avLst/>
          </a:prstGeom>
          <a:noFill/>
          <a:ln>
            <a:noFill/>
          </a:ln>
        </p:spPr>
      </p:pic>
      <p:sp>
        <p:nvSpPr>
          <p:cNvPr id="7" name="Google Shape;7;p1"/>
          <p:cNvSpPr/>
          <p:nvPr/>
        </p:nvSpPr>
        <p:spPr>
          <a:xfrm>
            <a:off x="0" y="0"/>
            <a:ext cx="13030200" cy="8154988"/>
          </a:xfrm>
          <a:custGeom>
            <a:avLst/>
            <a:gdLst/>
            <a:ahLst/>
            <a:cxnLst/>
            <a:rect l="l" t="t" r="r" b="b"/>
            <a:pathLst>
              <a:path w="21600" h="21600" extrusionOk="0">
                <a:moveTo>
                  <a:pt x="0" y="0"/>
                </a:moveTo>
                <a:lnTo>
                  <a:pt x="21599" y="0"/>
                </a:lnTo>
                <a:lnTo>
                  <a:pt x="21599" y="21599"/>
                </a:lnTo>
                <a:lnTo>
                  <a:pt x="0" y="21599"/>
                </a:lnTo>
                <a:close/>
              </a:path>
            </a:pathLst>
          </a:custGeom>
          <a:solidFill>
            <a:srgbClr val="5C6670">
              <a:alpha val="59215"/>
            </a:srgbClr>
          </a:solidFill>
          <a:ln w="12700" cap="flat" cmpd="sng">
            <a:solidFill>
              <a:srgbClr val="85888D">
                <a:alpha val="59215"/>
              </a:srgbClr>
            </a:solidFill>
            <a:prstDash val="solid"/>
            <a:miter lim="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5C6670"/>
              </a:solidFill>
              <a:latin typeface="Trebuchet MS"/>
              <a:ea typeface="Trebuchet MS"/>
              <a:cs typeface="Trebuchet MS"/>
              <a:sym typeface="Trebuchet MS"/>
            </a:endParaRPr>
          </a:p>
        </p:txBody>
      </p:sp>
      <p:sp>
        <p:nvSpPr>
          <p:cNvPr id="8" name="Google Shape;8;p1"/>
          <p:cNvSpPr txBox="1">
            <a:spLocks noGrp="1"/>
          </p:cNvSpPr>
          <p:nvPr>
            <p:ph type="title"/>
          </p:nvPr>
        </p:nvSpPr>
        <p:spPr>
          <a:xfrm>
            <a:off x="647700" y="4398565"/>
            <a:ext cx="11734800" cy="2313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9" name="Google Shape;9;p1"/>
          <p:cNvSpPr/>
          <p:nvPr/>
        </p:nvSpPr>
        <p:spPr>
          <a:xfrm>
            <a:off x="0" y="8140700"/>
            <a:ext cx="13030200" cy="1627632"/>
          </a:xfrm>
          <a:custGeom>
            <a:avLst/>
            <a:gdLst/>
            <a:ahLst/>
            <a:cxnLst/>
            <a:rect l="l" t="t" r="r" b="b"/>
            <a:pathLst>
              <a:path w="21600" h="21600" extrusionOk="0">
                <a:moveTo>
                  <a:pt x="0" y="0"/>
                </a:moveTo>
                <a:lnTo>
                  <a:pt x="21599" y="0"/>
                </a:lnTo>
                <a:lnTo>
                  <a:pt x="21599"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5C6670"/>
              </a:solidFill>
              <a:latin typeface="Trebuchet MS"/>
              <a:ea typeface="Trebuchet MS"/>
              <a:cs typeface="Trebuchet MS"/>
              <a:sym typeface="Trebuchet MS"/>
            </a:endParaRPr>
          </a:p>
        </p:txBody>
      </p:sp>
      <p:pic>
        <p:nvPicPr>
          <p:cNvPr id="10" name="Google Shape;10;p1"/>
          <p:cNvPicPr preferRelativeResize="0"/>
          <p:nvPr/>
        </p:nvPicPr>
        <p:blipFill rotWithShape="1">
          <a:blip r:embed="rId5">
            <a:alphaModFix/>
          </a:blip>
          <a:srcRect/>
          <a:stretch/>
        </p:blipFill>
        <p:spPr>
          <a:xfrm>
            <a:off x="949321" y="8552799"/>
            <a:ext cx="4857758" cy="819288"/>
          </a:xfrm>
          <a:prstGeom prst="rect">
            <a:avLst/>
          </a:prstGeom>
          <a:noFill/>
          <a:ln>
            <a:noFill/>
          </a:ln>
        </p:spPr>
      </p:pic>
      <p:pic>
        <p:nvPicPr>
          <p:cNvPr id="11" name="Google Shape;11;p1"/>
          <p:cNvPicPr preferRelativeResize="0"/>
          <p:nvPr/>
        </p:nvPicPr>
        <p:blipFill rotWithShape="1">
          <a:blip r:embed="rId6">
            <a:alphaModFix/>
          </a:blip>
          <a:srcRect/>
          <a:stretch/>
        </p:blipFill>
        <p:spPr>
          <a:xfrm>
            <a:off x="4983480" y="914400"/>
            <a:ext cx="2800572" cy="2057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
        <p:cNvGrpSpPr/>
        <p:nvPr/>
      </p:nvGrpSpPr>
      <p:grpSpPr>
        <a:xfrm>
          <a:off x="0" y="0"/>
          <a:ext cx="0" cy="0"/>
          <a:chOff x="0" y="0"/>
          <a:chExt cx="0" cy="0"/>
        </a:xfrm>
      </p:grpSpPr>
      <p:sp>
        <p:nvSpPr>
          <p:cNvPr id="48" name="Google Shape;48;p8"/>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FFFFFF"/>
              </a:solidFill>
              <a:latin typeface="Trebuchet MS"/>
              <a:ea typeface="Trebuchet MS"/>
              <a:cs typeface="Trebuchet MS"/>
              <a:sym typeface="Trebuchet MS"/>
            </a:endParaRPr>
          </a:p>
        </p:txBody>
      </p:sp>
      <p:pic>
        <p:nvPicPr>
          <p:cNvPr id="49" name="Google Shape;49;p8"/>
          <p:cNvPicPr preferRelativeResize="0"/>
          <p:nvPr/>
        </p:nvPicPr>
        <p:blipFill rotWithShape="1">
          <a:blip r:embed="rId5">
            <a:alphaModFix/>
          </a:blip>
          <a:srcRect/>
          <a:stretch/>
        </p:blipFill>
        <p:spPr>
          <a:xfrm>
            <a:off x="591356" y="9118962"/>
            <a:ext cx="2716528" cy="4596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Google Shape;62;p12"/>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chemeClr val="dk1"/>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53C1DD"/>
              </a:solidFill>
              <a:latin typeface="Trebuchet MS"/>
              <a:ea typeface="Trebuchet MS"/>
              <a:cs typeface="Trebuchet MS"/>
              <a:sym typeface="Trebuchet MS"/>
            </a:endParaRPr>
          </a:p>
        </p:txBody>
      </p:sp>
      <p:pic>
        <p:nvPicPr>
          <p:cNvPr id="63" name="Google Shape;63;p12"/>
          <p:cNvPicPr preferRelativeResize="0"/>
          <p:nvPr/>
        </p:nvPicPr>
        <p:blipFill rotWithShape="1">
          <a:blip r:embed="rId5">
            <a:alphaModFix/>
          </a:blip>
          <a:srcRect/>
          <a:stretch/>
        </p:blipFill>
        <p:spPr>
          <a:xfrm>
            <a:off x="427038" y="9103659"/>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
        <p:cNvGrpSpPr/>
        <p:nvPr/>
      </p:nvGrpSpPr>
      <p:grpSpPr>
        <a:xfrm>
          <a:off x="0" y="0"/>
          <a:ext cx="0" cy="0"/>
          <a:chOff x="0" y="0"/>
          <a:chExt cx="0" cy="0"/>
        </a:xfrm>
      </p:grpSpPr>
      <p:sp>
        <p:nvSpPr>
          <p:cNvPr id="75" name="Google Shape;75;p16"/>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5C6670"/>
              </a:solidFill>
              <a:latin typeface="Trebuchet MS"/>
              <a:ea typeface="Trebuchet MS"/>
              <a:cs typeface="Trebuchet MS"/>
              <a:sym typeface="Trebuchet MS"/>
            </a:endParaRPr>
          </a:p>
        </p:txBody>
      </p:sp>
      <p:pic>
        <p:nvPicPr>
          <p:cNvPr id="76" name="Google Shape;76;p16"/>
          <p:cNvPicPr preferRelativeResize="0"/>
          <p:nvPr/>
        </p:nvPicPr>
        <p:blipFill rotWithShape="1">
          <a:blip r:embed="rId7">
            <a:alphaModFix/>
          </a:blip>
          <a:srcRect/>
          <a:stretch/>
        </p:blipFill>
        <p:spPr>
          <a:xfrm>
            <a:off x="427038" y="9103659"/>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Google Shape;96;p22"/>
          <p:cNvSpPr/>
          <p:nvPr/>
        </p:nvSpPr>
        <p:spPr>
          <a:xfrm>
            <a:off x="0" y="3657600"/>
            <a:ext cx="13030200" cy="6096000"/>
          </a:xfrm>
          <a:custGeom>
            <a:avLst/>
            <a:gdLst/>
            <a:ahLst/>
            <a:cxnLst/>
            <a:rect l="l" t="t" r="r" b="b"/>
            <a:pathLst>
              <a:path w="21600" h="21600" extrusionOk="0">
                <a:moveTo>
                  <a:pt x="0" y="0"/>
                </a:moveTo>
                <a:lnTo>
                  <a:pt x="21600" y="0"/>
                </a:lnTo>
                <a:lnTo>
                  <a:pt x="21600" y="21599"/>
                </a:lnTo>
                <a:lnTo>
                  <a:pt x="0" y="21599"/>
                </a:lnTo>
                <a:close/>
              </a:path>
            </a:pathLst>
          </a:custGeom>
          <a:solidFill>
            <a:schemeClr val="accent3"/>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5C6670"/>
              </a:solidFill>
              <a:latin typeface="Trebuchet MS"/>
              <a:ea typeface="Trebuchet MS"/>
              <a:cs typeface="Trebuchet MS"/>
              <a:sym typeface="Trebuchet MS"/>
            </a:endParaRPr>
          </a:p>
        </p:txBody>
      </p:sp>
      <p:pic>
        <p:nvPicPr>
          <p:cNvPr id="97" name="Google Shape;97;p22"/>
          <p:cNvPicPr preferRelativeResize="0"/>
          <p:nvPr/>
        </p:nvPicPr>
        <p:blipFill rotWithShape="1">
          <a:blip r:embed="rId4">
            <a:alphaModFix/>
          </a:blip>
          <a:srcRect/>
          <a:stretch/>
        </p:blipFill>
        <p:spPr>
          <a:xfrm>
            <a:off x="467379" y="9036424"/>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25"/>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chemeClr val="l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5C6670"/>
              </a:solidFill>
              <a:latin typeface="Trebuchet MS"/>
              <a:ea typeface="Trebuchet MS"/>
              <a:cs typeface="Trebuchet MS"/>
              <a:sym typeface="Trebuchet MS"/>
            </a:endParaRPr>
          </a:p>
        </p:txBody>
      </p:sp>
      <p:sp>
        <p:nvSpPr>
          <p:cNvPr id="109" name="Google Shape;109;p25"/>
          <p:cNvSpPr/>
          <p:nvPr/>
        </p:nvSpPr>
        <p:spPr>
          <a:xfrm>
            <a:off x="6826250" y="465138"/>
            <a:ext cx="5510213" cy="7932737"/>
          </a:xfrm>
          <a:custGeom>
            <a:avLst/>
            <a:gdLst/>
            <a:ahLst/>
            <a:cxnLst/>
            <a:rect l="l" t="t" r="r" b="b"/>
            <a:pathLst>
              <a:path w="21600" h="21600" extrusionOk="0">
                <a:moveTo>
                  <a:pt x="0" y="0"/>
                </a:moveTo>
                <a:lnTo>
                  <a:pt x="21599" y="0"/>
                </a:lnTo>
                <a:lnTo>
                  <a:pt x="21599" y="21600"/>
                </a:lnTo>
                <a:lnTo>
                  <a:pt x="0" y="21600"/>
                </a:lnTo>
                <a:close/>
              </a:path>
            </a:pathLst>
          </a:custGeom>
          <a:solidFill>
            <a:srgbClr val="D1D3D3"/>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5C6670"/>
              </a:solidFill>
              <a:latin typeface="Trebuchet MS"/>
              <a:ea typeface="Trebuchet MS"/>
              <a:cs typeface="Trebuchet MS"/>
              <a:sym typeface="Trebuchet MS"/>
            </a:endParaRPr>
          </a:p>
        </p:txBody>
      </p:sp>
      <p:pic>
        <p:nvPicPr>
          <p:cNvPr id="110" name="Google Shape;110;p25"/>
          <p:cNvPicPr preferRelativeResize="0"/>
          <p:nvPr/>
        </p:nvPicPr>
        <p:blipFill rotWithShape="1">
          <a:blip r:embed="rId4">
            <a:alphaModFix/>
          </a:blip>
          <a:srcRect/>
          <a:stretch/>
        </p:blipFill>
        <p:spPr>
          <a:xfrm>
            <a:off x="427038" y="9103659"/>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72">
          <p15:clr>
            <a:srgbClr val="F26B43"/>
          </p15:clr>
        </p15:guide>
        <p15:guide id="2" pos="40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co.accessgov.com/executivedirector/Forms/Page/e5c3c469-54a2-40d9-8b22-b12c4211fb2b/3cb06529-f1fc-42f2-8a3d-3295894bd40b/2d791cd4-fd18-4c69-bc38-ad42b68b8a25/"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39.xml.rels><?xml version="1.0" encoding="UTF-8" standalone="yes"?>
<Relationships xmlns="http://schemas.openxmlformats.org/package/2006/relationships"><Relationship Id="rId3" Type="http://schemas.openxmlformats.org/officeDocument/2006/relationships/hyperlink" Target="https://cdhe.colorado.gov/about-us"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ctrTitle"/>
          </p:nvPr>
        </p:nvSpPr>
        <p:spPr>
          <a:xfrm>
            <a:off x="974725" y="3840163"/>
            <a:ext cx="11055300" cy="2090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US"/>
              <a:t>Real Estate Program</a:t>
            </a:r>
            <a:endParaRPr/>
          </a:p>
          <a:p>
            <a:pPr marL="0" lvl="0" indent="0" algn="ctr" rtl="0">
              <a:lnSpc>
                <a:spcPct val="100000"/>
              </a:lnSpc>
              <a:spcBef>
                <a:spcPts val="0"/>
              </a:spcBef>
              <a:spcAft>
                <a:spcPts val="0"/>
              </a:spcAft>
              <a:buSzPts val="1400"/>
              <a:buNone/>
            </a:pPr>
            <a:r>
              <a:rPr lang="en-US"/>
              <a:t>Policy &amp; Procedure Manual</a:t>
            </a:r>
            <a:endParaRPr/>
          </a:p>
        </p:txBody>
      </p:sp>
      <p:sp>
        <p:nvSpPr>
          <p:cNvPr id="123" name="Google Shape;123;p28"/>
          <p:cNvSpPr txBox="1">
            <a:spLocks noGrp="1"/>
          </p:cNvSpPr>
          <p:nvPr>
            <p:ph type="subTitle" idx="1"/>
          </p:nvPr>
        </p:nvSpPr>
        <p:spPr>
          <a:xfrm>
            <a:off x="1951038" y="6461708"/>
            <a:ext cx="9102600" cy="152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FFFF"/>
              </a:buClr>
              <a:buSzPts val="3000"/>
              <a:buFont typeface="Trebuchet MS"/>
              <a:buNone/>
            </a:pPr>
            <a:r>
              <a:rPr lang="en-US">
                <a:solidFill>
                  <a:srgbClr val="FFFFFF"/>
                </a:solidFill>
              </a:rPr>
              <a:t>Office of the State Architect </a:t>
            </a:r>
            <a:endParaRPr>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a:solidFill>
                  <a:srgbClr val="FFFFFF"/>
                </a:solidFill>
              </a:rPr>
              <a:t>Division of State Property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Responsibilities include:</a:t>
            </a:r>
            <a:endParaRPr/>
          </a:p>
        </p:txBody>
      </p:sp>
      <p:sp>
        <p:nvSpPr>
          <p:cNvPr id="180" name="Google Shape;180;p37"/>
          <p:cNvSpPr txBox="1">
            <a:spLocks noGrp="1"/>
          </p:cNvSpPr>
          <p:nvPr>
            <p:ph type="body" idx="1"/>
          </p:nvPr>
        </p:nvSpPr>
        <p:spPr>
          <a:xfrm>
            <a:off x="650875" y="1946500"/>
            <a:ext cx="11561700" cy="6511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200"/>
              </a:spcBef>
              <a:spcAft>
                <a:spcPts val="0"/>
              </a:spcAft>
              <a:buSzPts val="1400"/>
              <a:buNone/>
            </a:pPr>
            <a:r>
              <a:rPr lang="en-US"/>
              <a:t>1.	 Review and approval of real estate contracts</a:t>
            </a:r>
            <a:endParaRPr/>
          </a:p>
          <a:p>
            <a:pPr marL="342900" lvl="0" indent="-342900" algn="l" rtl="0">
              <a:lnSpc>
                <a:spcPct val="100000"/>
              </a:lnSpc>
              <a:spcBef>
                <a:spcPts val="4200"/>
              </a:spcBef>
              <a:spcAft>
                <a:spcPts val="0"/>
              </a:spcAft>
              <a:buSzPts val="1400"/>
              <a:buNone/>
            </a:pPr>
            <a:r>
              <a:rPr lang="en-US"/>
              <a:t>2.	 Coordinate real estate activities with real estate support services vendor</a:t>
            </a:r>
            <a:endParaRPr/>
          </a:p>
          <a:p>
            <a:pPr marL="342900" lvl="0" indent="-342900" algn="l" rtl="0">
              <a:lnSpc>
                <a:spcPct val="100000"/>
              </a:lnSpc>
              <a:spcBef>
                <a:spcPts val="4200"/>
              </a:spcBef>
              <a:spcAft>
                <a:spcPts val="0"/>
              </a:spcAft>
              <a:buSzPts val="1400"/>
              <a:buNone/>
            </a:pPr>
            <a:r>
              <a:rPr lang="en-US"/>
              <a:t>3.	 Maintain an inventory of state-owned and leased properties</a:t>
            </a:r>
            <a:endParaRPr/>
          </a:p>
          <a:p>
            <a:pPr marL="342900" lvl="0" indent="-342900" algn="l" rtl="0">
              <a:lnSpc>
                <a:spcPct val="100000"/>
              </a:lnSpc>
              <a:spcBef>
                <a:spcPts val="4200"/>
              </a:spcBef>
              <a:spcAft>
                <a:spcPts val="0"/>
              </a:spcAft>
              <a:buSzPts val="1400"/>
              <a:buNone/>
            </a:pPr>
            <a:r>
              <a:rPr lang="en-US"/>
              <a:t>4.	 Develop a centralized leasing policy and office space standards for leased space</a:t>
            </a:r>
            <a:endParaRPr/>
          </a:p>
          <a:p>
            <a:pPr marL="342900" lvl="0" indent="-342900" algn="l" rtl="0">
              <a:lnSpc>
                <a:spcPct val="100000"/>
              </a:lnSpc>
              <a:spcBef>
                <a:spcPts val="4200"/>
              </a:spcBef>
              <a:spcAft>
                <a:spcPts val="0"/>
              </a:spcAft>
              <a:buSzPts val="1400"/>
              <a:buNone/>
            </a:pPr>
            <a:r>
              <a:rPr lang="en-US"/>
              <a:t>5.	 Annually report acquisitions, dispositions and lease summaries to the Colorado General Assembly’s Capital Development Committee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8"/>
          <p:cNvSpPr txBox="1">
            <a:spLocks noGrp="1"/>
          </p:cNvSpPr>
          <p:nvPr>
            <p:ph type="title"/>
          </p:nvPr>
        </p:nvSpPr>
        <p:spPr>
          <a:xfrm>
            <a:off x="635000" y="731525"/>
            <a:ext cx="10972800" cy="1908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rgbClr val="5C6670"/>
                </a:solidFill>
              </a:rPr>
              <a:t>Real Estate Delegate Authority</a:t>
            </a:r>
            <a:endParaRPr/>
          </a:p>
        </p:txBody>
      </p:sp>
      <p:sp>
        <p:nvSpPr>
          <p:cNvPr id="186" name="Google Shape;186;p38"/>
          <p:cNvSpPr txBox="1">
            <a:spLocks noGrp="1"/>
          </p:cNvSpPr>
          <p:nvPr>
            <p:ph type="body" idx="1"/>
          </p:nvPr>
        </p:nvSpPr>
        <p:spPr>
          <a:xfrm>
            <a:off x="650875" y="3436575"/>
            <a:ext cx="10972800" cy="5021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a:solidFill>
                  <a:srgbClr val="5C6670"/>
                </a:solidFill>
              </a:rPr>
              <a:t>Limited delegation of authority is made available pursuant to the authority granted in 24-30-1303 (5) (a) C.R.S.</a:t>
            </a:r>
            <a:endParaRPr>
              <a:solidFill>
                <a:srgbClr val="5C6670"/>
              </a:solidFill>
            </a:endParaRPr>
          </a:p>
          <a:p>
            <a:pPr marL="0" marR="0" lvl="0" indent="0" algn="l" rtl="0">
              <a:lnSpc>
                <a:spcPct val="115000"/>
              </a:lnSpc>
              <a:spcBef>
                <a:spcPts val="2000"/>
              </a:spcBef>
              <a:spcAft>
                <a:spcPts val="0"/>
              </a:spcAft>
              <a:buSzPts val="1400"/>
              <a:buNone/>
            </a:pPr>
            <a:r>
              <a:rPr lang="en-US">
                <a:solidFill>
                  <a:srgbClr val="5C6670"/>
                </a:solidFill>
              </a:rPr>
              <a:t>Responsible for being the primary point of contact for real estate matters</a:t>
            </a:r>
            <a:endParaRPr>
              <a:solidFill>
                <a:srgbClr val="5C6670"/>
              </a:solidFill>
            </a:endParaRPr>
          </a:p>
          <a:p>
            <a:pPr marL="0" marR="0" lvl="0" indent="0" algn="l" rtl="0">
              <a:lnSpc>
                <a:spcPct val="115000"/>
              </a:lnSpc>
              <a:spcBef>
                <a:spcPts val="2000"/>
              </a:spcBef>
              <a:spcAft>
                <a:spcPts val="0"/>
              </a:spcAft>
              <a:buSzPts val="1400"/>
              <a:buNone/>
            </a:pPr>
            <a:r>
              <a:rPr lang="en-US">
                <a:solidFill>
                  <a:srgbClr val="5C6670"/>
                </a:solidFill>
              </a:rPr>
              <a:t>Different from the State Buildings Delegate</a:t>
            </a:r>
            <a:endParaRPr>
              <a:solidFill>
                <a:srgbClr val="5C6670"/>
              </a:solidFill>
            </a:endParaRPr>
          </a:p>
          <a:p>
            <a:pPr marL="0" marR="0" lvl="0" indent="0" algn="l" rtl="0">
              <a:lnSpc>
                <a:spcPct val="115000"/>
              </a:lnSpc>
              <a:spcBef>
                <a:spcPts val="2000"/>
              </a:spcBef>
              <a:spcAft>
                <a:spcPts val="0"/>
              </a:spcAft>
              <a:buSzPts val="1400"/>
              <a:buNone/>
            </a:pPr>
            <a:r>
              <a:rPr lang="en-US">
                <a:solidFill>
                  <a:srgbClr val="5C6670"/>
                </a:solidFill>
              </a:rPr>
              <a:t>Must be obtained in writing from DPA and OSA</a:t>
            </a:r>
            <a:endParaRPr>
              <a:solidFill>
                <a:srgbClr val="5C6670"/>
              </a:solidFill>
            </a:endParaRPr>
          </a:p>
          <a:p>
            <a:pPr marL="0" marR="0" lvl="0" indent="0" algn="l" rtl="0">
              <a:lnSpc>
                <a:spcPct val="100000"/>
              </a:lnSpc>
              <a:spcBef>
                <a:spcPts val="2000"/>
              </a:spcBef>
              <a:spcAft>
                <a:spcPts val="0"/>
              </a:spcAft>
              <a:buSzPts val="1400"/>
              <a:buNone/>
            </a:pPr>
            <a:endParaRPr>
              <a:solidFill>
                <a:srgbClr val="5C667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pic>
        <p:nvPicPr>
          <p:cNvPr id="191" name="Google Shape;191;p39"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192" name="Google Shape;192;p39"/>
          <p:cNvSpPr txBox="1">
            <a:spLocks noGrp="1"/>
          </p:cNvSpPr>
          <p:nvPr>
            <p:ph type="ctrTitle"/>
          </p:nvPr>
        </p:nvSpPr>
        <p:spPr>
          <a:xfrm>
            <a:off x="5068775" y="2078750"/>
            <a:ext cx="7361400" cy="39069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Chapter 3 - Leasing </a:t>
            </a:r>
            <a:endParaRPr sz="7200" b="1" i="1">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Procedures</a:t>
            </a:r>
            <a:endParaRPr sz="7200" b="1" i="1">
              <a:solidFill>
                <a:srgbClr val="FFFFFF"/>
              </a:solidFill>
              <a:latin typeface="Trebuchet MS"/>
              <a:ea typeface="Trebuchet MS"/>
              <a:cs typeface="Trebuchet MS"/>
              <a:sym typeface="Trebuchet MS"/>
            </a:endParaRPr>
          </a:p>
        </p:txBody>
      </p:sp>
      <p:pic>
        <p:nvPicPr>
          <p:cNvPr id="193" name="Google Shape;193;p39"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0"/>
          <p:cNvSpPr txBox="1">
            <a:spLocks noGrp="1"/>
          </p:cNvSpPr>
          <p:nvPr>
            <p:ph type="title"/>
          </p:nvPr>
        </p:nvSpPr>
        <p:spPr>
          <a:xfrm>
            <a:off x="635012" y="15094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Basic Steps</a:t>
            </a:r>
            <a:endParaRPr/>
          </a:p>
        </p:txBody>
      </p:sp>
      <p:sp>
        <p:nvSpPr>
          <p:cNvPr id="199" name="Google Shape;199;p40"/>
          <p:cNvSpPr txBox="1">
            <a:spLocks noGrp="1"/>
          </p:cNvSpPr>
          <p:nvPr>
            <p:ph type="body" idx="3"/>
          </p:nvPr>
        </p:nvSpPr>
        <p:spPr>
          <a:xfrm>
            <a:off x="1830275" y="4042000"/>
            <a:ext cx="9777600" cy="4686300"/>
          </a:xfrm>
          <a:prstGeom prst="rect">
            <a:avLst/>
          </a:prstGeom>
          <a:noFill/>
          <a:ln>
            <a:noFill/>
          </a:ln>
        </p:spPr>
        <p:txBody>
          <a:bodyPr spcFirstLastPara="1" wrap="square" lIns="91425" tIns="45700" rIns="91425" bIns="45700" anchor="t" anchorCtr="0">
            <a:noAutofit/>
          </a:bodyPr>
          <a:lstStyle/>
          <a:p>
            <a:pPr marL="914400" lvl="0" indent="-857250" algn="l" rtl="0">
              <a:lnSpc>
                <a:spcPct val="115000"/>
              </a:lnSpc>
              <a:spcBef>
                <a:spcPts val="0"/>
              </a:spcBef>
              <a:spcAft>
                <a:spcPts val="0"/>
              </a:spcAft>
              <a:buNone/>
            </a:pPr>
            <a:r>
              <a:rPr lang="en-US" sz="4800"/>
              <a:t>1- Request and Approval Phase</a:t>
            </a:r>
            <a:endParaRPr sz="4800"/>
          </a:p>
          <a:p>
            <a:pPr marL="914400" lvl="0" indent="-857250" algn="l" rtl="0">
              <a:lnSpc>
                <a:spcPct val="115000"/>
              </a:lnSpc>
              <a:spcBef>
                <a:spcPts val="2000"/>
              </a:spcBef>
              <a:spcAft>
                <a:spcPts val="0"/>
              </a:spcAft>
              <a:buNone/>
            </a:pPr>
            <a:r>
              <a:rPr lang="en-US" sz="4800"/>
              <a:t>2- Engagement Phase</a:t>
            </a:r>
            <a:endParaRPr sz="4800"/>
          </a:p>
          <a:p>
            <a:pPr marL="914400" lvl="0" indent="-857250" algn="l" rtl="0">
              <a:lnSpc>
                <a:spcPct val="115000"/>
              </a:lnSpc>
              <a:spcBef>
                <a:spcPts val="2000"/>
              </a:spcBef>
              <a:spcAft>
                <a:spcPts val="2000"/>
              </a:spcAft>
              <a:buNone/>
            </a:pPr>
            <a:r>
              <a:rPr lang="en-US" sz="4800"/>
              <a:t>3- Transaction Phase</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1"/>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a:t>1 - Request and Approval Phase</a:t>
            </a:r>
            <a:endParaRPr sz="5900"/>
          </a:p>
        </p:txBody>
      </p:sp>
      <p:sp>
        <p:nvSpPr>
          <p:cNvPr id="205" name="Google Shape;205;p41"/>
          <p:cNvSpPr txBox="1">
            <a:spLocks noGrp="1"/>
          </p:cNvSpPr>
          <p:nvPr>
            <p:ph type="body" idx="1"/>
          </p:nvPr>
        </p:nvSpPr>
        <p:spPr>
          <a:xfrm>
            <a:off x="650875" y="2289400"/>
            <a:ext cx="11694900" cy="61689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200"/>
              </a:spcBef>
              <a:spcAft>
                <a:spcPts val="0"/>
              </a:spcAft>
              <a:buSzPts val="1400"/>
              <a:buNone/>
            </a:pPr>
            <a:r>
              <a:rPr lang="en-US"/>
              <a:t>Submit </a:t>
            </a:r>
            <a:r>
              <a:rPr lang="en-US" u="sng">
                <a:solidFill>
                  <a:srgbClr val="0000FF"/>
                </a:solidFill>
                <a:hlinkClick r:id="rId3">
                  <a:extLst>
                    <a:ext uri="{A12FA001-AC4F-418D-AE19-62706E023703}">
                      <ahyp:hlinkClr xmlns:ahyp="http://schemas.microsoft.com/office/drawing/2018/hyperlinkcolor" val="tx"/>
                    </a:ext>
                  </a:extLst>
                </a:hlinkClick>
              </a:rPr>
              <a:t>Space Request Form to REP - New web form</a:t>
            </a:r>
            <a:r>
              <a:rPr lang="en-US"/>
              <a:t> </a:t>
            </a:r>
            <a:endParaRPr/>
          </a:p>
          <a:p>
            <a:pPr marL="342900" lvl="0" indent="-342900" algn="l" rtl="0">
              <a:lnSpc>
                <a:spcPct val="100000"/>
              </a:lnSpc>
              <a:spcBef>
                <a:spcPts val="4200"/>
              </a:spcBef>
              <a:spcAft>
                <a:spcPts val="0"/>
              </a:spcAft>
              <a:buSzPts val="1400"/>
              <a:buNone/>
            </a:pPr>
            <a:r>
              <a:rPr lang="en-US"/>
              <a:t>Consult to review needs, confirm budget has been secured, review colocation options, and determine Broker involvement </a:t>
            </a:r>
            <a:endParaRPr/>
          </a:p>
          <a:p>
            <a:pPr marL="342900" lvl="0" indent="-342900" algn="l" rtl="0">
              <a:lnSpc>
                <a:spcPct val="100000"/>
              </a:lnSpc>
              <a:spcBef>
                <a:spcPts val="4200"/>
              </a:spcBef>
              <a:spcAft>
                <a:spcPts val="0"/>
              </a:spcAft>
              <a:buSzPts val="1400"/>
              <a:buNone/>
            </a:pPr>
            <a:r>
              <a:rPr lang="en-US"/>
              <a:t>Engage State Service Broker - Tenant Authorization Agreement </a:t>
            </a:r>
            <a:endParaRPr/>
          </a:p>
          <a:p>
            <a:pPr marL="342900" lvl="0" indent="-342900" algn="l" rtl="0">
              <a:lnSpc>
                <a:spcPct val="100000"/>
              </a:lnSpc>
              <a:spcBef>
                <a:spcPts val="4200"/>
              </a:spcBef>
              <a:spcAft>
                <a:spcPts val="0"/>
              </a:spcAft>
              <a:buSzPts val="1400"/>
              <a:buNone/>
            </a:pPr>
            <a:r>
              <a:rPr lang="en-US"/>
              <a:t>In locations not covered by state service broker, determine if outside broker to be used or if agency or institution handle internally with REP oversight </a:t>
            </a:r>
            <a:endParaRPr/>
          </a:p>
          <a:p>
            <a:pPr marL="342900" lvl="0" indent="-342900" algn="l" rtl="0">
              <a:lnSpc>
                <a:spcPct val="100000"/>
              </a:lnSpc>
              <a:spcBef>
                <a:spcPts val="4200"/>
              </a:spcBef>
              <a:spcAft>
                <a:spcPts val="0"/>
              </a:spcAft>
              <a:buSzPts val="1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2"/>
          <p:cNvSpPr txBox="1">
            <a:spLocks noGrp="1"/>
          </p:cNvSpPr>
          <p:nvPr>
            <p:ph type="title"/>
          </p:nvPr>
        </p:nvSpPr>
        <p:spPr>
          <a:xfrm>
            <a:off x="635000" y="636275"/>
            <a:ext cx="10972800" cy="1125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rgbClr val="5C6670"/>
                </a:solidFill>
              </a:rPr>
              <a:t>2- Engagement Phase</a:t>
            </a:r>
            <a:endParaRPr/>
          </a:p>
        </p:txBody>
      </p:sp>
      <p:sp>
        <p:nvSpPr>
          <p:cNvPr id="211" name="Google Shape;211;p42"/>
          <p:cNvSpPr txBox="1">
            <a:spLocks noGrp="1"/>
          </p:cNvSpPr>
          <p:nvPr>
            <p:ph type="body" idx="1"/>
          </p:nvPr>
        </p:nvSpPr>
        <p:spPr>
          <a:xfrm>
            <a:off x="1830275" y="2613250"/>
            <a:ext cx="9793500" cy="5844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4200"/>
              </a:spcBef>
              <a:spcAft>
                <a:spcPts val="0"/>
              </a:spcAft>
              <a:buSzPts val="1400"/>
              <a:buNone/>
            </a:pPr>
            <a:r>
              <a:rPr lang="en-US">
                <a:solidFill>
                  <a:srgbClr val="5C6670"/>
                </a:solidFill>
              </a:rPr>
              <a:t>Consult with Broker </a:t>
            </a:r>
            <a:endParaRPr>
              <a:solidFill>
                <a:srgbClr val="5C6670"/>
              </a:solidFill>
            </a:endParaRPr>
          </a:p>
          <a:p>
            <a:pPr marL="342900" marR="0" lvl="0" indent="-342900" algn="l" rtl="0">
              <a:lnSpc>
                <a:spcPct val="100000"/>
              </a:lnSpc>
              <a:spcBef>
                <a:spcPts val="4200"/>
              </a:spcBef>
              <a:spcAft>
                <a:spcPts val="0"/>
              </a:spcAft>
              <a:buSzPts val="1400"/>
              <a:buNone/>
            </a:pPr>
            <a:r>
              <a:rPr lang="en-US">
                <a:solidFill>
                  <a:srgbClr val="5C6670"/>
                </a:solidFill>
              </a:rPr>
              <a:t>Review needs (square footage, location, type, etc.) </a:t>
            </a:r>
            <a:endParaRPr>
              <a:solidFill>
                <a:srgbClr val="5C6670"/>
              </a:solidFill>
            </a:endParaRPr>
          </a:p>
          <a:p>
            <a:pPr marL="342900" marR="0" lvl="0" indent="-342900" algn="l" rtl="0">
              <a:lnSpc>
                <a:spcPct val="100000"/>
              </a:lnSpc>
              <a:spcBef>
                <a:spcPts val="4200"/>
              </a:spcBef>
              <a:spcAft>
                <a:spcPts val="0"/>
              </a:spcAft>
              <a:buSzPts val="1400"/>
              <a:buNone/>
            </a:pPr>
            <a:r>
              <a:rPr lang="en-US">
                <a:solidFill>
                  <a:srgbClr val="5C6670"/>
                </a:solidFill>
              </a:rPr>
              <a:t>Discuss current market conditions</a:t>
            </a:r>
            <a:endParaRPr>
              <a:solidFill>
                <a:srgbClr val="5C6670"/>
              </a:solidFill>
            </a:endParaRPr>
          </a:p>
          <a:p>
            <a:pPr marL="342900" marR="0" lvl="0" indent="-342900" algn="l" rtl="0">
              <a:lnSpc>
                <a:spcPct val="100000"/>
              </a:lnSpc>
              <a:spcBef>
                <a:spcPts val="4200"/>
              </a:spcBef>
              <a:spcAft>
                <a:spcPts val="0"/>
              </a:spcAft>
              <a:buSzPts val="1400"/>
              <a:buNone/>
            </a:pPr>
            <a:r>
              <a:rPr lang="en-US">
                <a:solidFill>
                  <a:srgbClr val="5C6670"/>
                </a:solidFill>
              </a:rPr>
              <a:t>Tour possible locations </a:t>
            </a:r>
            <a:endParaRPr>
              <a:solidFill>
                <a:srgbClr val="5C6670"/>
              </a:solidFill>
            </a:endParaRPr>
          </a:p>
          <a:p>
            <a:pPr marL="342900" marR="0" lvl="0" indent="-342900" algn="l" rtl="0">
              <a:lnSpc>
                <a:spcPct val="100000"/>
              </a:lnSpc>
              <a:spcBef>
                <a:spcPts val="4200"/>
              </a:spcBef>
              <a:spcAft>
                <a:spcPts val="0"/>
              </a:spcAft>
              <a:buSzPts val="1400"/>
              <a:buNone/>
            </a:pPr>
            <a:r>
              <a:rPr lang="en-US">
                <a:solidFill>
                  <a:srgbClr val="5C6670"/>
                </a:solidFill>
              </a:rPr>
              <a:t>Analyze options </a:t>
            </a:r>
            <a:endParaRPr>
              <a:solidFill>
                <a:srgbClr val="5C667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
        <p:cNvGrpSpPr/>
        <p:nvPr/>
      </p:nvGrpSpPr>
      <p:grpSpPr>
        <a:xfrm>
          <a:off x="0" y="0"/>
          <a:ext cx="0" cy="0"/>
          <a:chOff x="0" y="0"/>
          <a:chExt cx="0" cy="0"/>
        </a:xfrm>
      </p:grpSpPr>
      <p:sp>
        <p:nvSpPr>
          <p:cNvPr id="216" name="Google Shape;216;p43">
            <a:extLst>
              <a:ext uri="{C183D7F6-B498-43B3-948B-1728B52AA6E4}">
                <adec:decorative xmlns:adec="http://schemas.microsoft.com/office/drawing/2017/decorative" val="1"/>
              </a:ext>
            </a:extLst>
          </p:cNvPr>
          <p:cNvSpPr/>
          <p:nvPr/>
        </p:nvSpPr>
        <p:spPr>
          <a:xfrm>
            <a:off x="6478475" y="212950"/>
            <a:ext cx="6286500" cy="855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17" name="Google Shape;217;p43"/>
          <p:cNvSpPr txBox="1">
            <a:spLocks noGrp="1"/>
          </p:cNvSpPr>
          <p:nvPr>
            <p:ph type="title"/>
          </p:nvPr>
        </p:nvSpPr>
        <p:spPr>
          <a:xfrm>
            <a:off x="635000" y="8763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a:t>3 - Transaction Phase</a:t>
            </a:r>
            <a:endParaRPr sz="5900"/>
          </a:p>
        </p:txBody>
      </p:sp>
      <p:sp>
        <p:nvSpPr>
          <p:cNvPr id="218" name="Google Shape;218;p43"/>
          <p:cNvSpPr txBox="1">
            <a:spLocks noGrp="1"/>
          </p:cNvSpPr>
          <p:nvPr>
            <p:ph type="body" idx="1"/>
          </p:nvPr>
        </p:nvSpPr>
        <p:spPr>
          <a:xfrm>
            <a:off x="1830275" y="2727550"/>
            <a:ext cx="10515600" cy="57309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200"/>
              </a:spcBef>
              <a:spcAft>
                <a:spcPts val="0"/>
              </a:spcAft>
              <a:buSzPts val="1400"/>
              <a:buNone/>
            </a:pPr>
            <a:r>
              <a:rPr lang="en-US"/>
              <a:t>Solicit offers from preferred locations (RFP)</a:t>
            </a:r>
            <a:endParaRPr/>
          </a:p>
          <a:p>
            <a:pPr marL="342900" lvl="0" indent="-342900" algn="l" rtl="0">
              <a:lnSpc>
                <a:spcPct val="100000"/>
              </a:lnSpc>
              <a:spcBef>
                <a:spcPts val="4200"/>
              </a:spcBef>
              <a:spcAft>
                <a:spcPts val="0"/>
              </a:spcAft>
              <a:buSzPts val="1400"/>
              <a:buNone/>
            </a:pPr>
            <a:r>
              <a:rPr lang="en-US"/>
              <a:t>Review financial analysis; Select location</a:t>
            </a:r>
            <a:endParaRPr/>
          </a:p>
          <a:p>
            <a:pPr marL="342900" lvl="0" indent="-342900" algn="l" rtl="0">
              <a:lnSpc>
                <a:spcPct val="100000"/>
              </a:lnSpc>
              <a:spcBef>
                <a:spcPts val="4200"/>
              </a:spcBef>
              <a:spcAft>
                <a:spcPts val="0"/>
              </a:spcAft>
              <a:buSzPts val="1400"/>
              <a:buNone/>
            </a:pPr>
            <a:r>
              <a:rPr lang="en-US"/>
              <a:t>Broker prepares lease draft, Submit to landlord </a:t>
            </a:r>
            <a:endParaRPr/>
          </a:p>
          <a:p>
            <a:pPr marL="342900" lvl="0" indent="-342900" algn="l" rtl="0">
              <a:lnSpc>
                <a:spcPct val="100000"/>
              </a:lnSpc>
              <a:spcBef>
                <a:spcPts val="4200"/>
              </a:spcBef>
              <a:spcAft>
                <a:spcPts val="0"/>
              </a:spcAft>
              <a:buSzPts val="1400"/>
              <a:buNone/>
            </a:pPr>
            <a:r>
              <a:rPr lang="en-US"/>
              <a:t>Negotiations, sometimes multiple rounds </a:t>
            </a:r>
            <a:endParaRPr/>
          </a:p>
          <a:p>
            <a:pPr marL="342900" lvl="0" indent="-342900" algn="l" rtl="0">
              <a:lnSpc>
                <a:spcPct val="100000"/>
              </a:lnSpc>
              <a:spcBef>
                <a:spcPts val="4200"/>
              </a:spcBef>
              <a:spcAft>
                <a:spcPts val="0"/>
              </a:spcAft>
              <a:buSzPts val="1400"/>
              <a:buNone/>
            </a:pPr>
            <a:r>
              <a:rPr lang="en-US"/>
              <a:t>Final approvals and signatures</a:t>
            </a:r>
            <a:endParaRPr/>
          </a:p>
          <a:p>
            <a:pPr marL="342900" lvl="0" indent="-342900" algn="l" rtl="0">
              <a:lnSpc>
                <a:spcPct val="100000"/>
              </a:lnSpc>
              <a:spcBef>
                <a:spcPts val="4200"/>
              </a:spcBef>
              <a:spcAft>
                <a:spcPts val="0"/>
              </a:spcAft>
              <a:buSzPts val="1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4"/>
          <p:cNvSpPr txBox="1">
            <a:spLocks noGrp="1"/>
          </p:cNvSpPr>
          <p:nvPr>
            <p:ph type="title"/>
          </p:nvPr>
        </p:nvSpPr>
        <p:spPr>
          <a:xfrm>
            <a:off x="635000" y="533400"/>
            <a:ext cx="10972800" cy="124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Green Lease Policy  </a:t>
            </a:r>
            <a:endParaRPr/>
          </a:p>
        </p:txBody>
      </p:sp>
      <p:sp>
        <p:nvSpPr>
          <p:cNvPr id="224" name="Google Shape;224;p44"/>
          <p:cNvSpPr txBox="1">
            <a:spLocks noGrp="1"/>
          </p:cNvSpPr>
          <p:nvPr>
            <p:ph type="body" idx="1"/>
          </p:nvPr>
        </p:nvSpPr>
        <p:spPr>
          <a:xfrm>
            <a:off x="650875" y="1905000"/>
            <a:ext cx="10972800" cy="6553200"/>
          </a:xfrm>
          <a:prstGeom prst="rect">
            <a:avLst/>
          </a:prstGeom>
        </p:spPr>
        <p:txBody>
          <a:bodyPr spcFirstLastPara="1" wrap="square" lIns="91425" tIns="45700" rIns="91425" bIns="45700" anchor="t" anchorCtr="0">
            <a:noAutofit/>
          </a:bodyPr>
          <a:lstStyle/>
          <a:p>
            <a:pPr marL="0" lvl="0" indent="0" algn="l" rtl="0">
              <a:spcBef>
                <a:spcPts val="4200"/>
              </a:spcBef>
              <a:spcAft>
                <a:spcPts val="0"/>
              </a:spcAft>
              <a:buNone/>
            </a:pPr>
            <a:r>
              <a:rPr lang="en-US"/>
              <a:t>Executive Order D 2022 016, signed April 22, 2022</a:t>
            </a:r>
            <a:endParaRPr/>
          </a:p>
          <a:p>
            <a:pPr marL="0" lvl="0" indent="0" algn="l" rtl="0">
              <a:spcBef>
                <a:spcPts val="4200"/>
              </a:spcBef>
              <a:spcAft>
                <a:spcPts val="0"/>
              </a:spcAft>
              <a:buNone/>
            </a:pPr>
            <a:r>
              <a:rPr lang="en-US"/>
              <a:t>Setting and achieving environmental performance objectives </a:t>
            </a:r>
            <a:endParaRPr/>
          </a:p>
          <a:p>
            <a:pPr marL="0" lvl="0" indent="0" algn="l" rtl="0">
              <a:spcBef>
                <a:spcPts val="4200"/>
              </a:spcBef>
              <a:spcAft>
                <a:spcPts val="0"/>
              </a:spcAft>
              <a:buNone/>
            </a:pPr>
            <a:r>
              <a:rPr lang="en-US"/>
              <a:t>New, existing, and renewing lease agreements</a:t>
            </a:r>
            <a:endParaRPr/>
          </a:p>
          <a:p>
            <a:pPr marL="0" lvl="0" indent="0" algn="l" rtl="0">
              <a:spcBef>
                <a:spcPts val="4200"/>
              </a:spcBef>
              <a:spcAft>
                <a:spcPts val="0"/>
              </a:spcAft>
              <a:buNone/>
            </a:pPr>
            <a:r>
              <a:rPr lang="en-US"/>
              <a:t>Energy, water, and greenhouse gas emissions </a:t>
            </a:r>
            <a:endParaRPr/>
          </a:p>
          <a:p>
            <a:pPr marL="457200" lvl="0" indent="-317500" algn="l" rtl="0">
              <a:lnSpc>
                <a:spcPct val="150000"/>
              </a:lnSpc>
              <a:spcBef>
                <a:spcPts val="4200"/>
              </a:spcBef>
              <a:spcAft>
                <a:spcPts val="0"/>
              </a:spcAft>
              <a:buSzPts val="1400"/>
              <a:buChar char="●"/>
            </a:pPr>
            <a:r>
              <a:rPr lang="en-US" sz="2400"/>
              <a:t>The lease is for 75% or more of the building's rentable square feet;</a:t>
            </a:r>
            <a:endParaRPr sz="2400"/>
          </a:p>
          <a:p>
            <a:pPr marL="457200" lvl="0" indent="-317500" algn="l" rtl="0">
              <a:lnSpc>
                <a:spcPct val="150000"/>
              </a:lnSpc>
              <a:spcBef>
                <a:spcPts val="0"/>
              </a:spcBef>
              <a:spcAft>
                <a:spcPts val="0"/>
              </a:spcAft>
              <a:buSzPts val="1400"/>
              <a:buChar char="●"/>
            </a:pPr>
            <a:r>
              <a:rPr lang="en-US" sz="2400"/>
              <a:t>The leased space's utilities are sub-metered; and</a:t>
            </a:r>
            <a:endParaRPr sz="2400"/>
          </a:p>
          <a:p>
            <a:pPr marL="457200" lvl="0" indent="-317500" algn="l" rtl="0">
              <a:lnSpc>
                <a:spcPct val="150000"/>
              </a:lnSpc>
              <a:spcBef>
                <a:spcPts val="0"/>
              </a:spcBef>
              <a:spcAft>
                <a:spcPts val="0"/>
              </a:spcAft>
              <a:buSzPts val="1400"/>
              <a:buChar char="●"/>
            </a:pPr>
            <a:r>
              <a:rPr lang="en-US" sz="2400"/>
              <a:t>The rentable square feet of the leased area is 10,000 square feet or more.</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a:off x="635000" y="533400"/>
            <a:ext cx="10972800" cy="124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Colocation Requirements  </a:t>
            </a:r>
            <a:endParaRPr/>
          </a:p>
        </p:txBody>
      </p:sp>
      <p:sp>
        <p:nvSpPr>
          <p:cNvPr id="230" name="Google Shape;230;p45"/>
          <p:cNvSpPr txBox="1">
            <a:spLocks noGrp="1"/>
          </p:cNvSpPr>
          <p:nvPr>
            <p:ph type="body" idx="1"/>
          </p:nvPr>
        </p:nvSpPr>
        <p:spPr>
          <a:xfrm>
            <a:off x="650875" y="1905000"/>
            <a:ext cx="10972800" cy="6553200"/>
          </a:xfrm>
          <a:prstGeom prst="rect">
            <a:avLst/>
          </a:prstGeom>
        </p:spPr>
        <p:txBody>
          <a:bodyPr spcFirstLastPara="1" wrap="square" lIns="91425" tIns="45700" rIns="91425" bIns="45700" anchor="t" anchorCtr="0">
            <a:noAutofit/>
          </a:bodyPr>
          <a:lstStyle/>
          <a:p>
            <a:pPr marL="0" lvl="0" indent="0" algn="l" rtl="0">
              <a:spcBef>
                <a:spcPts val="4200"/>
              </a:spcBef>
              <a:spcAft>
                <a:spcPts val="0"/>
              </a:spcAft>
              <a:buNone/>
            </a:pPr>
            <a:r>
              <a:rPr lang="en-US"/>
              <a:t>In accordance with the overall policy and directives of Colorado State Government, agencies should attempt to collocate their operations wherever possible, and therefore their leased premises, so as to reduce the number of locations.</a:t>
            </a:r>
            <a:endParaRPr/>
          </a:p>
          <a:p>
            <a:pPr marL="0" lvl="0" indent="0" algn="l" rtl="0">
              <a:spcBef>
                <a:spcPts val="4200"/>
              </a:spcBef>
              <a:spcAft>
                <a:spcPts val="0"/>
              </a:spcAft>
              <a:buNone/>
            </a:pPr>
            <a:r>
              <a:rPr lang="en-US"/>
              <a:t>Additionally, the policies of Real Estate Programs will be applied to support the Colorado State Government's plans, whenever possible in the future, to buy or build State Office Buildings, and thereby reduce the requirements for leasing various agencies' locations.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6"/>
          <p:cNvSpPr txBox="1">
            <a:spLocks noGrp="1"/>
          </p:cNvSpPr>
          <p:nvPr>
            <p:ph type="title"/>
          </p:nvPr>
        </p:nvSpPr>
        <p:spPr>
          <a:xfrm>
            <a:off x="655637" y="44450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Document Review </a:t>
            </a:r>
            <a:endParaRPr/>
          </a:p>
        </p:txBody>
      </p:sp>
      <p:sp>
        <p:nvSpPr>
          <p:cNvPr id="236" name="Google Shape;236;p46"/>
          <p:cNvSpPr txBox="1">
            <a:spLocks noGrp="1"/>
          </p:cNvSpPr>
          <p:nvPr>
            <p:ph type="body" idx="2"/>
          </p:nvPr>
        </p:nvSpPr>
        <p:spPr>
          <a:xfrm>
            <a:off x="635000" y="1884525"/>
            <a:ext cx="10972800" cy="162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fewer variations from the State's lease template, the faster the lease will move through the approval process</a:t>
            </a:r>
            <a:endParaRPr/>
          </a:p>
        </p:txBody>
      </p:sp>
      <p:sp>
        <p:nvSpPr>
          <p:cNvPr id="237" name="Google Shape;237;p46"/>
          <p:cNvSpPr txBox="1">
            <a:spLocks noGrp="1"/>
          </p:cNvSpPr>
          <p:nvPr>
            <p:ph type="body" idx="3"/>
          </p:nvPr>
        </p:nvSpPr>
        <p:spPr>
          <a:xfrm>
            <a:off x="635000" y="4265950"/>
            <a:ext cx="10972800" cy="46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200"/>
              </a:spcBef>
              <a:spcAft>
                <a:spcPts val="0"/>
              </a:spcAft>
              <a:buSzPts val="1400"/>
              <a:buNone/>
            </a:pPr>
            <a:r>
              <a:rPr lang="en-US"/>
              <a:t>All of the wording in the standard templates has been pre-approved by the Attorney General's office and the State Controller’s Office</a:t>
            </a:r>
            <a:endParaRPr/>
          </a:p>
          <a:p>
            <a:pPr marL="0" lvl="0" indent="0" algn="l" rtl="0">
              <a:lnSpc>
                <a:spcPct val="100000"/>
              </a:lnSpc>
              <a:spcBef>
                <a:spcPts val="4200"/>
              </a:spcBef>
              <a:spcAft>
                <a:spcPts val="0"/>
              </a:spcAft>
              <a:buSzPts val="1400"/>
              <a:buNone/>
            </a:pPr>
            <a:r>
              <a:rPr lang="en-US"/>
              <a:t>If changes are necessary, submit before finalizing negotiations for REP for a preliminary opinion on the likelihood of approval of the changes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29"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129" name="Google Shape;129;p29"/>
          <p:cNvSpPr txBox="1">
            <a:spLocks noGrp="1"/>
          </p:cNvSpPr>
          <p:nvPr>
            <p:ph type="ctrTitle"/>
          </p:nvPr>
        </p:nvSpPr>
        <p:spPr>
          <a:xfrm>
            <a:off x="5068775" y="1830250"/>
            <a:ext cx="7361400" cy="41556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Chapter 1 - Introduction</a:t>
            </a:r>
            <a:endParaRPr sz="7200" b="1" i="1">
              <a:solidFill>
                <a:srgbClr val="FFFFFF"/>
              </a:solidFill>
              <a:latin typeface="Trebuchet MS"/>
              <a:ea typeface="Trebuchet MS"/>
              <a:cs typeface="Trebuchet MS"/>
              <a:sym typeface="Trebuchet MS"/>
            </a:endParaRPr>
          </a:p>
        </p:txBody>
      </p:sp>
      <p:pic>
        <p:nvPicPr>
          <p:cNvPr id="130" name="Google Shape;130;p29"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7"/>
          <p:cNvSpPr txBox="1">
            <a:spLocks noGrp="1"/>
          </p:cNvSpPr>
          <p:nvPr>
            <p:ph type="subTitle" idx="1"/>
          </p:nvPr>
        </p:nvSpPr>
        <p:spPr>
          <a:xfrm>
            <a:off x="1016000" y="2670425"/>
            <a:ext cx="10972800" cy="50292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lt1"/>
              </a:buClr>
              <a:buSzPts val="3000"/>
              <a:buFont typeface="Trebuchet MS"/>
              <a:buNone/>
            </a:pPr>
            <a:r>
              <a:rPr lang="en-US">
                <a:solidFill>
                  <a:schemeClr val="accent2"/>
                </a:solidFill>
              </a:rPr>
              <a:t>1)	Tenant</a:t>
            </a:r>
            <a:endParaRPr>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a:solidFill>
                  <a:schemeClr val="accent2"/>
                </a:solidFill>
              </a:rPr>
              <a:t>2)	Landlord</a:t>
            </a:r>
            <a:endParaRPr>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a:solidFill>
                  <a:schemeClr val="accent2"/>
                </a:solidFill>
              </a:rPr>
              <a:t>3)	Real Estate Programs</a:t>
            </a:r>
            <a:endParaRPr>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a:solidFill>
                  <a:schemeClr val="accent2"/>
                </a:solidFill>
              </a:rPr>
              <a:t>4)	Legal (if necessary) </a:t>
            </a:r>
            <a:endParaRPr>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a:solidFill>
                  <a:schemeClr val="accent2"/>
                </a:solidFill>
              </a:rPr>
              <a:t>5)	Risk (if necessary) </a:t>
            </a:r>
            <a:endParaRPr>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a:solidFill>
                  <a:schemeClr val="accent2"/>
                </a:solidFill>
              </a:rPr>
              <a:t>6)	Controller (final approval) </a:t>
            </a:r>
            <a:endParaRPr>
              <a:solidFill>
                <a:schemeClr val="accent2"/>
              </a:solidFill>
            </a:endParaRPr>
          </a:p>
          <a:p>
            <a:pPr marL="0" lvl="0" indent="0" algn="l" rtl="0">
              <a:lnSpc>
                <a:spcPct val="115000"/>
              </a:lnSpc>
              <a:spcBef>
                <a:spcPts val="0"/>
              </a:spcBef>
              <a:spcAft>
                <a:spcPts val="0"/>
              </a:spcAft>
              <a:buClr>
                <a:schemeClr val="lt1"/>
              </a:buClr>
              <a:buSzPts val="3000"/>
              <a:buFont typeface="Trebuchet MS"/>
              <a:buNone/>
            </a:pPr>
            <a:endParaRPr>
              <a:solidFill>
                <a:schemeClr val="accent2"/>
              </a:solidFill>
            </a:endParaRPr>
          </a:p>
          <a:p>
            <a:pPr marL="0" lvl="0" indent="0" algn="l" rtl="0">
              <a:lnSpc>
                <a:spcPct val="115000"/>
              </a:lnSpc>
              <a:spcBef>
                <a:spcPts val="0"/>
              </a:spcBef>
              <a:spcAft>
                <a:spcPts val="0"/>
              </a:spcAft>
              <a:buClr>
                <a:schemeClr val="lt1"/>
              </a:buClr>
              <a:buSzPts val="3000"/>
              <a:buFont typeface="Trebuchet MS"/>
              <a:buNone/>
            </a:pPr>
            <a:r>
              <a:rPr lang="en-US">
                <a:solidFill>
                  <a:schemeClr val="accent2"/>
                </a:solidFill>
              </a:rPr>
              <a:t>No lease is valid, no rents authorized, until the State Controller approves and signs </a:t>
            </a:r>
            <a:endParaRPr>
              <a:solidFill>
                <a:schemeClr val="accent2"/>
              </a:solidFill>
            </a:endParaRPr>
          </a:p>
          <a:p>
            <a:pPr marL="0" lvl="0" indent="0" algn="ctr" rtl="0">
              <a:lnSpc>
                <a:spcPct val="100000"/>
              </a:lnSpc>
              <a:spcBef>
                <a:spcPts val="0"/>
              </a:spcBef>
              <a:spcAft>
                <a:spcPts val="0"/>
              </a:spcAft>
              <a:buClr>
                <a:schemeClr val="lt1"/>
              </a:buClr>
              <a:buSzPts val="3000"/>
              <a:buFont typeface="Trebuchet MS"/>
              <a:buNone/>
            </a:pPr>
            <a:r>
              <a:rPr lang="en-US"/>
              <a:t> </a:t>
            </a:r>
            <a:endParaRPr/>
          </a:p>
        </p:txBody>
      </p:sp>
      <p:sp>
        <p:nvSpPr>
          <p:cNvPr id="243" name="Google Shape;243;p47"/>
          <p:cNvSpPr txBox="1">
            <a:spLocks noGrp="1"/>
          </p:cNvSpPr>
          <p:nvPr>
            <p:ph type="ctrTitle"/>
          </p:nvPr>
        </p:nvSpPr>
        <p:spPr>
          <a:xfrm>
            <a:off x="1016000" y="879475"/>
            <a:ext cx="10972800" cy="209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Signature Authority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8"/>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rgbClr val="5C6670"/>
                </a:solidFill>
              </a:rPr>
              <a:t>Early Termination of a Lease </a:t>
            </a:r>
            <a:endParaRPr>
              <a:solidFill>
                <a:srgbClr val="5C6670"/>
              </a:solidFill>
            </a:endParaRPr>
          </a:p>
        </p:txBody>
      </p:sp>
      <p:sp>
        <p:nvSpPr>
          <p:cNvPr id="249" name="Google Shape;249;p48"/>
          <p:cNvSpPr txBox="1">
            <a:spLocks noGrp="1"/>
          </p:cNvSpPr>
          <p:nvPr>
            <p:ph type="body" idx="1"/>
          </p:nvPr>
        </p:nvSpPr>
        <p:spPr>
          <a:xfrm>
            <a:off x="650875" y="2270375"/>
            <a:ext cx="10972800" cy="618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solidFill>
                  <a:srgbClr val="5C6670"/>
                </a:solidFill>
              </a:rPr>
              <a:t>Any decision related to early termination of a lease should be discussed with the Real Estate Program manager </a:t>
            </a:r>
            <a:r>
              <a:rPr lang="en-US" b="1">
                <a:solidFill>
                  <a:srgbClr val="5C6670"/>
                </a:solidFill>
              </a:rPr>
              <a:t>before</a:t>
            </a:r>
            <a:r>
              <a:rPr lang="en-US">
                <a:solidFill>
                  <a:srgbClr val="5C6670"/>
                </a:solidFill>
              </a:rPr>
              <a:t> taking any action. </a:t>
            </a:r>
            <a:endParaRPr>
              <a:solidFill>
                <a:srgbClr val="5C6670"/>
              </a:solidFill>
            </a:endParaRPr>
          </a:p>
          <a:p>
            <a:pPr marL="0" marR="0" lvl="0" indent="0" algn="l" rtl="0">
              <a:lnSpc>
                <a:spcPct val="100000"/>
              </a:lnSpc>
              <a:spcBef>
                <a:spcPts val="1400"/>
              </a:spcBef>
              <a:spcAft>
                <a:spcPts val="0"/>
              </a:spcAft>
              <a:buSzPts val="1400"/>
              <a:buNone/>
            </a:pPr>
            <a:r>
              <a:rPr lang="en-US">
                <a:solidFill>
                  <a:srgbClr val="5C6670"/>
                </a:solidFill>
              </a:rPr>
              <a:t>Typically included occurrences:</a:t>
            </a:r>
            <a:endParaRPr>
              <a:solidFill>
                <a:srgbClr val="5C6670"/>
              </a:solidFill>
            </a:endParaRPr>
          </a:p>
          <a:p>
            <a:pPr marL="914400" marR="0" lvl="0" indent="0" algn="l" rtl="0">
              <a:lnSpc>
                <a:spcPct val="100000"/>
              </a:lnSpc>
              <a:spcBef>
                <a:spcPts val="1400"/>
              </a:spcBef>
              <a:spcAft>
                <a:spcPts val="0"/>
              </a:spcAft>
              <a:buSzPts val="1400"/>
              <a:buNone/>
            </a:pPr>
            <a:r>
              <a:rPr lang="en-US">
                <a:solidFill>
                  <a:srgbClr val="5C6670"/>
                </a:solidFill>
              </a:rPr>
              <a:t>•	Fiscal Funding</a:t>
            </a:r>
            <a:endParaRPr>
              <a:solidFill>
                <a:srgbClr val="5C6670"/>
              </a:solidFill>
            </a:endParaRPr>
          </a:p>
          <a:p>
            <a:pPr marL="914400" marR="0" lvl="0" indent="0" algn="l" rtl="0">
              <a:lnSpc>
                <a:spcPct val="100000"/>
              </a:lnSpc>
              <a:spcBef>
                <a:spcPts val="1400"/>
              </a:spcBef>
              <a:spcAft>
                <a:spcPts val="0"/>
              </a:spcAft>
              <a:buSzPts val="1400"/>
              <a:buNone/>
            </a:pPr>
            <a:r>
              <a:rPr lang="en-US">
                <a:solidFill>
                  <a:srgbClr val="5C6670"/>
                </a:solidFill>
              </a:rPr>
              <a:t>•	Federal Funding</a:t>
            </a:r>
            <a:endParaRPr>
              <a:solidFill>
                <a:srgbClr val="5C6670"/>
              </a:solidFill>
            </a:endParaRPr>
          </a:p>
          <a:p>
            <a:pPr marL="914400" marR="0" lvl="0" indent="0" algn="l" rtl="0">
              <a:lnSpc>
                <a:spcPct val="100000"/>
              </a:lnSpc>
              <a:spcBef>
                <a:spcPts val="1400"/>
              </a:spcBef>
              <a:spcAft>
                <a:spcPts val="0"/>
              </a:spcAft>
              <a:buSzPts val="1400"/>
              <a:buNone/>
            </a:pPr>
            <a:r>
              <a:rPr lang="en-US">
                <a:solidFill>
                  <a:srgbClr val="5C6670"/>
                </a:solidFill>
              </a:rPr>
              <a:t>•	Collocation</a:t>
            </a:r>
            <a:endParaRPr>
              <a:solidFill>
                <a:srgbClr val="5C6670"/>
              </a:solidFill>
            </a:endParaRPr>
          </a:p>
          <a:p>
            <a:pPr marL="0" marR="0" lvl="0" indent="0" algn="l" rtl="0">
              <a:lnSpc>
                <a:spcPct val="100000"/>
              </a:lnSpc>
              <a:spcBef>
                <a:spcPts val="1400"/>
              </a:spcBef>
              <a:spcAft>
                <a:spcPts val="1400"/>
              </a:spcAft>
              <a:buSzPts val="1400"/>
              <a:buNone/>
            </a:pPr>
            <a:r>
              <a:rPr lang="en-US">
                <a:solidFill>
                  <a:srgbClr val="5C6670"/>
                </a:solidFill>
              </a:rPr>
              <a:t>Use of one of these early termination clauses may open the state up to potential liability</a:t>
            </a:r>
            <a:endParaRPr>
              <a:solidFill>
                <a:srgbClr val="5C667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pic>
        <p:nvPicPr>
          <p:cNvPr id="254" name="Google Shape;254;p49"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255" name="Google Shape;255;p49"/>
          <p:cNvSpPr txBox="1">
            <a:spLocks noGrp="1"/>
          </p:cNvSpPr>
          <p:nvPr>
            <p:ph type="ctrTitle"/>
          </p:nvPr>
        </p:nvSpPr>
        <p:spPr>
          <a:xfrm>
            <a:off x="5068775" y="1431050"/>
            <a:ext cx="7361400" cy="45546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Chapter 4 - Leasing Forms</a:t>
            </a:r>
            <a:endParaRPr sz="7200" b="1" i="1">
              <a:solidFill>
                <a:srgbClr val="FFFFFF"/>
              </a:solidFill>
              <a:latin typeface="Trebuchet MS"/>
              <a:ea typeface="Trebuchet MS"/>
              <a:cs typeface="Trebuchet MS"/>
              <a:sym typeface="Trebuchet MS"/>
            </a:endParaRPr>
          </a:p>
        </p:txBody>
      </p:sp>
      <p:pic>
        <p:nvPicPr>
          <p:cNvPr id="256" name="Google Shape;256;p49"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0"/>
          <p:cNvSpPr txBox="1">
            <a:spLocks noGrp="1"/>
          </p:cNvSpPr>
          <p:nvPr>
            <p:ph type="title"/>
          </p:nvPr>
        </p:nvSpPr>
        <p:spPr>
          <a:xfrm>
            <a:off x="635000" y="533400"/>
            <a:ext cx="10972800" cy="124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Gross Lease Agreement</a:t>
            </a:r>
            <a:endParaRPr/>
          </a:p>
        </p:txBody>
      </p:sp>
      <p:sp>
        <p:nvSpPr>
          <p:cNvPr id="262" name="Google Shape;262;p50"/>
          <p:cNvSpPr txBox="1">
            <a:spLocks noGrp="1"/>
          </p:cNvSpPr>
          <p:nvPr>
            <p:ph type="body" idx="1"/>
          </p:nvPr>
        </p:nvSpPr>
        <p:spPr>
          <a:xfrm>
            <a:off x="650875" y="1905000"/>
            <a:ext cx="10972800" cy="65532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2400"/>
              <a:t>Language that addresses specific laws or other state requirements must be in every lease. Presently the following seven paragraphs contain language:</a:t>
            </a:r>
            <a:endParaRPr sz="2400"/>
          </a:p>
          <a:p>
            <a:pPr marL="0" lvl="0" indent="0" algn="l" rtl="0">
              <a:lnSpc>
                <a:spcPct val="150000"/>
              </a:lnSpc>
              <a:spcBef>
                <a:spcPts val="0"/>
              </a:spcBef>
              <a:spcAft>
                <a:spcPts val="0"/>
              </a:spcAft>
              <a:buNone/>
            </a:pPr>
            <a:endParaRPr sz="2400"/>
          </a:p>
          <a:p>
            <a:pPr marL="0" lvl="0" indent="0" algn="l" rtl="0">
              <a:lnSpc>
                <a:spcPct val="150000"/>
              </a:lnSpc>
              <a:spcBef>
                <a:spcPts val="0"/>
              </a:spcBef>
              <a:spcAft>
                <a:spcPts val="0"/>
              </a:spcAft>
              <a:buNone/>
            </a:pPr>
            <a:r>
              <a:rPr lang="en-US" sz="2400"/>
              <a:t>2. Tenant’s Tax Exempt Status</a:t>
            </a:r>
            <a:endParaRPr sz="2400"/>
          </a:p>
          <a:p>
            <a:pPr marL="0" lvl="0" indent="0" algn="l" rtl="0">
              <a:lnSpc>
                <a:spcPct val="150000"/>
              </a:lnSpc>
              <a:spcBef>
                <a:spcPts val="0"/>
              </a:spcBef>
              <a:spcAft>
                <a:spcPts val="0"/>
              </a:spcAft>
              <a:buNone/>
            </a:pPr>
            <a:r>
              <a:rPr lang="en-US" sz="2400"/>
              <a:t>12. Eminent Domain, Damage and Destruction</a:t>
            </a:r>
            <a:endParaRPr sz="2400"/>
          </a:p>
          <a:p>
            <a:pPr marL="0" lvl="0" indent="0" algn="l" rtl="0">
              <a:lnSpc>
                <a:spcPct val="150000"/>
              </a:lnSpc>
              <a:spcBef>
                <a:spcPts val="0"/>
              </a:spcBef>
              <a:spcAft>
                <a:spcPts val="0"/>
              </a:spcAft>
              <a:buNone/>
            </a:pPr>
            <a:r>
              <a:rPr lang="en-US" sz="2400"/>
              <a:t>14. Fiscal Funding</a:t>
            </a:r>
            <a:endParaRPr sz="2400"/>
          </a:p>
          <a:p>
            <a:pPr marL="0" lvl="0" indent="0" algn="l" rtl="0">
              <a:lnSpc>
                <a:spcPct val="150000"/>
              </a:lnSpc>
              <a:spcBef>
                <a:spcPts val="0"/>
              </a:spcBef>
              <a:spcAft>
                <a:spcPts val="0"/>
              </a:spcAft>
              <a:buNone/>
            </a:pPr>
            <a:r>
              <a:rPr lang="en-US" sz="2400"/>
              <a:t>15. Federal Funding</a:t>
            </a:r>
            <a:endParaRPr sz="2400"/>
          </a:p>
          <a:p>
            <a:pPr marL="0" lvl="0" indent="0" algn="l" rtl="0">
              <a:lnSpc>
                <a:spcPct val="150000"/>
              </a:lnSpc>
              <a:spcBef>
                <a:spcPts val="0"/>
              </a:spcBef>
              <a:spcAft>
                <a:spcPts val="0"/>
              </a:spcAft>
              <a:buNone/>
            </a:pPr>
            <a:r>
              <a:rPr lang="en-US" sz="2400"/>
              <a:t>20. Colocation</a:t>
            </a:r>
            <a:endParaRPr sz="2400"/>
          </a:p>
          <a:p>
            <a:pPr marL="0" lvl="0" indent="0" algn="l" rtl="0">
              <a:lnSpc>
                <a:spcPct val="150000"/>
              </a:lnSpc>
              <a:spcBef>
                <a:spcPts val="0"/>
              </a:spcBef>
              <a:spcAft>
                <a:spcPts val="0"/>
              </a:spcAft>
              <a:buNone/>
            </a:pPr>
            <a:r>
              <a:rPr lang="en-US" sz="2400"/>
              <a:t>21. No Violation of Law</a:t>
            </a:r>
            <a:endParaRPr sz="2400"/>
          </a:p>
          <a:p>
            <a:pPr marL="0" lvl="0" indent="0" algn="l" rtl="0">
              <a:lnSpc>
                <a:spcPct val="150000"/>
              </a:lnSpc>
              <a:spcBef>
                <a:spcPts val="0"/>
              </a:spcBef>
              <a:spcAft>
                <a:spcPts val="0"/>
              </a:spcAft>
              <a:buNone/>
            </a:pPr>
            <a:r>
              <a:rPr lang="en-US" sz="2400"/>
              <a:t>22. Colorado Special Provisions</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p:nvPr>
        </p:nvSpPr>
        <p:spPr>
          <a:xfrm>
            <a:off x="635000" y="533400"/>
            <a:ext cx="10972800" cy="124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Interagency Lease Agreement</a:t>
            </a:r>
            <a:endParaRPr/>
          </a:p>
        </p:txBody>
      </p:sp>
      <p:sp>
        <p:nvSpPr>
          <p:cNvPr id="268" name="Google Shape;268;p51"/>
          <p:cNvSpPr txBox="1">
            <a:spLocks noGrp="1"/>
          </p:cNvSpPr>
          <p:nvPr>
            <p:ph type="body" idx="1"/>
          </p:nvPr>
        </p:nvSpPr>
        <p:spPr>
          <a:xfrm>
            <a:off x="650875" y="3018200"/>
            <a:ext cx="10972800" cy="5440200"/>
          </a:xfrm>
          <a:prstGeom prst="rect">
            <a:avLst/>
          </a:prstGeom>
        </p:spPr>
        <p:txBody>
          <a:bodyPr spcFirstLastPara="1" wrap="square" lIns="91425" tIns="45700" rIns="91425" bIns="45700" anchor="t" anchorCtr="0">
            <a:noAutofit/>
          </a:bodyPr>
          <a:lstStyle/>
          <a:p>
            <a:pPr marL="0" lvl="0" indent="0" algn="l" rtl="0">
              <a:lnSpc>
                <a:spcPct val="150000"/>
              </a:lnSpc>
              <a:spcBef>
                <a:spcPts val="4200"/>
              </a:spcBef>
              <a:spcAft>
                <a:spcPts val="0"/>
              </a:spcAft>
              <a:buNone/>
            </a:pPr>
            <a:r>
              <a:rPr lang="en-US"/>
              <a:t>Greatly simplified paragraph on fiscal funding contingency </a:t>
            </a:r>
            <a:endParaRPr/>
          </a:p>
          <a:p>
            <a:pPr marL="0" lvl="0" indent="0" algn="l" rtl="0">
              <a:lnSpc>
                <a:spcPct val="150000"/>
              </a:lnSpc>
              <a:spcBef>
                <a:spcPts val="4200"/>
              </a:spcBef>
              <a:spcAft>
                <a:spcPts val="0"/>
              </a:spcAft>
              <a:buNone/>
            </a:pPr>
            <a:r>
              <a:rPr lang="en-US"/>
              <a:t>Another paragraph provides for arbitration by the State Controller in the event of any dispute between the parties</a:t>
            </a:r>
            <a:endParaRPr/>
          </a:p>
          <a:p>
            <a:pPr marL="0" lvl="0" indent="0" algn="l" rtl="0">
              <a:lnSpc>
                <a:spcPct val="150000"/>
              </a:lnSpc>
              <a:spcBef>
                <a:spcPts val="4200"/>
              </a:spcBef>
              <a:spcAft>
                <a:spcPts val="0"/>
              </a:spcAft>
              <a:buNone/>
            </a:pPr>
            <a:r>
              <a:rPr lang="en-US"/>
              <a:t>Does not require an approval by (nor signature block for) the Attorney General.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a:spLocks noGrp="1"/>
          </p:cNvSpPr>
          <p:nvPr>
            <p:ph type="title"/>
          </p:nvPr>
        </p:nvSpPr>
        <p:spPr>
          <a:xfrm>
            <a:off x="635000" y="533400"/>
            <a:ext cx="10972800" cy="124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Lease Amendment Template</a:t>
            </a:r>
            <a:endParaRPr/>
          </a:p>
        </p:txBody>
      </p:sp>
      <p:sp>
        <p:nvSpPr>
          <p:cNvPr id="274" name="Google Shape;274;p52"/>
          <p:cNvSpPr txBox="1">
            <a:spLocks noGrp="1"/>
          </p:cNvSpPr>
          <p:nvPr>
            <p:ph type="body" idx="1"/>
          </p:nvPr>
        </p:nvSpPr>
        <p:spPr>
          <a:xfrm>
            <a:off x="650875" y="1905000"/>
            <a:ext cx="10972800" cy="6553200"/>
          </a:xfrm>
          <a:prstGeom prst="rect">
            <a:avLst/>
          </a:prstGeom>
        </p:spPr>
        <p:txBody>
          <a:bodyPr spcFirstLastPara="1" wrap="square" lIns="91425" tIns="45700" rIns="91425" bIns="45700" anchor="t" anchorCtr="0">
            <a:noAutofit/>
          </a:bodyPr>
          <a:lstStyle/>
          <a:p>
            <a:pPr marL="0" lvl="0" indent="0" algn="l" rtl="0">
              <a:spcBef>
                <a:spcPts val="4200"/>
              </a:spcBef>
              <a:spcAft>
                <a:spcPts val="0"/>
              </a:spcAft>
              <a:buNone/>
            </a:pPr>
            <a:r>
              <a:rPr lang="en-US"/>
              <a:t>Used for changes to existing leases, such as addition or reduction of space utilized, change of rental rate, as well as lease extensions or renewals of the lease term including renewal options</a:t>
            </a:r>
            <a:endParaRPr/>
          </a:p>
          <a:p>
            <a:pPr marL="0" lvl="0" indent="0" algn="l" rtl="0">
              <a:spcBef>
                <a:spcPts val="4200"/>
              </a:spcBef>
              <a:spcAft>
                <a:spcPts val="0"/>
              </a:spcAft>
              <a:buNone/>
            </a:pPr>
            <a:r>
              <a:rPr lang="en-US"/>
              <a:t>If several changes are required, appropriately used for all of the changes on one form at one time</a:t>
            </a:r>
            <a:endParaRPr/>
          </a:p>
          <a:p>
            <a:pPr marL="0" lvl="0" indent="0" algn="l" rtl="0">
              <a:spcBef>
                <a:spcPts val="4200"/>
              </a:spcBef>
              <a:spcAft>
                <a:spcPts val="0"/>
              </a:spcAft>
              <a:buNone/>
            </a:pPr>
            <a:r>
              <a:rPr lang="en-US"/>
              <a:t>Within covered counties, the State Broker should be utilized for negotiation and preparation of an Amendment to Lease</a:t>
            </a:r>
            <a:endParaRPr/>
          </a:p>
          <a:p>
            <a:pPr marL="0" lvl="0" indent="0" algn="l" rtl="0">
              <a:spcBef>
                <a:spcPts val="4200"/>
              </a:spcBef>
              <a:spcAft>
                <a:spcPts val="0"/>
              </a:spcAft>
              <a:buNone/>
            </a:pPr>
            <a:r>
              <a:rPr lang="en-US"/>
              <a:t>Lease amendments must be cleared through the entire approval process, just as it would be for a new lease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3"/>
          <p:cNvSpPr txBox="1">
            <a:spLocks noGrp="1"/>
          </p:cNvSpPr>
          <p:nvPr>
            <p:ph type="title"/>
          </p:nvPr>
        </p:nvSpPr>
        <p:spPr>
          <a:xfrm>
            <a:off x="635000" y="533400"/>
            <a:ext cx="10972800" cy="124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Accessibility for All </a:t>
            </a:r>
            <a:endParaRPr/>
          </a:p>
        </p:txBody>
      </p:sp>
      <p:sp>
        <p:nvSpPr>
          <p:cNvPr id="280" name="Google Shape;280;p53"/>
          <p:cNvSpPr txBox="1">
            <a:spLocks noGrp="1"/>
          </p:cNvSpPr>
          <p:nvPr>
            <p:ph type="body" idx="1"/>
          </p:nvPr>
        </p:nvSpPr>
        <p:spPr>
          <a:xfrm>
            <a:off x="650875" y="1905000"/>
            <a:ext cx="10972800" cy="6553200"/>
          </a:xfrm>
          <a:prstGeom prst="rect">
            <a:avLst/>
          </a:prstGeom>
        </p:spPr>
        <p:txBody>
          <a:bodyPr spcFirstLastPara="1" wrap="square" lIns="91425" tIns="45700" rIns="91425" bIns="45700" anchor="t" anchorCtr="0">
            <a:noAutofit/>
          </a:bodyPr>
          <a:lstStyle/>
          <a:p>
            <a:pPr marL="0" lvl="0" indent="0" algn="l" rtl="0">
              <a:spcBef>
                <a:spcPts val="4200"/>
              </a:spcBef>
              <a:spcAft>
                <a:spcPts val="0"/>
              </a:spcAft>
              <a:buNone/>
            </a:pPr>
            <a:r>
              <a:rPr lang="en-US"/>
              <a:t>A paramount goal of the State as well as REP policy is that all properties under consideration meet and comply with all applicable sections of the Americans with Disabilities Act (“ADA”). </a:t>
            </a:r>
            <a:endParaRPr/>
          </a:p>
          <a:p>
            <a:pPr marL="0" lvl="0" indent="0" algn="l" rtl="0">
              <a:spcBef>
                <a:spcPts val="4200"/>
              </a:spcBef>
              <a:spcAft>
                <a:spcPts val="0"/>
              </a:spcAft>
              <a:buNone/>
            </a:pPr>
            <a:r>
              <a:rPr lang="en-US"/>
              <a:t>These requirements must be considered in every step during the completion of a lease agreement and possible build-out of space.</a:t>
            </a:r>
            <a:endParaRPr/>
          </a:p>
          <a:p>
            <a:pPr marL="0" lvl="0" indent="0" algn="l" rtl="0">
              <a:spcBef>
                <a:spcPts val="4200"/>
              </a:spcBef>
              <a:spcAft>
                <a:spcPts val="0"/>
              </a:spcAft>
              <a:buNone/>
            </a:pPr>
            <a:r>
              <a:rPr lang="en-US"/>
              <a:t>With the passage of § 24-85-101, C.R.S., the state affirms its commitment to improve access to information, including electronic information, for individuals with a disability.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pic>
        <p:nvPicPr>
          <p:cNvPr id="285" name="Google Shape;285;p54"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286" name="Google Shape;286;p54"/>
          <p:cNvSpPr txBox="1">
            <a:spLocks noGrp="1"/>
          </p:cNvSpPr>
          <p:nvPr>
            <p:ph type="ctrTitle"/>
          </p:nvPr>
        </p:nvSpPr>
        <p:spPr>
          <a:xfrm>
            <a:off x="5068775" y="1431050"/>
            <a:ext cx="7361400" cy="45546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Chapter 5 - State Service Broker</a:t>
            </a:r>
            <a:endParaRPr sz="7200" b="1" i="1">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endParaRPr sz="7200" b="1" i="1">
              <a:solidFill>
                <a:srgbClr val="FFFFFF"/>
              </a:solidFill>
              <a:latin typeface="Trebuchet MS"/>
              <a:ea typeface="Trebuchet MS"/>
              <a:cs typeface="Trebuchet MS"/>
              <a:sym typeface="Trebuchet MS"/>
            </a:endParaRPr>
          </a:p>
        </p:txBody>
      </p:sp>
      <p:pic>
        <p:nvPicPr>
          <p:cNvPr id="287" name="Google Shape;287;p54"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5"/>
          <p:cNvSpPr txBox="1">
            <a:spLocks noGrp="1"/>
          </p:cNvSpPr>
          <p:nvPr>
            <p:ph type="title"/>
          </p:nvPr>
        </p:nvSpPr>
        <p:spPr>
          <a:xfrm>
            <a:off x="635012" y="15094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State Service Broker</a:t>
            </a:r>
            <a:endParaRPr/>
          </a:p>
        </p:txBody>
      </p:sp>
      <p:sp>
        <p:nvSpPr>
          <p:cNvPr id="293" name="Google Shape;293;p55"/>
          <p:cNvSpPr txBox="1">
            <a:spLocks noGrp="1"/>
          </p:cNvSpPr>
          <p:nvPr>
            <p:ph type="body" idx="3"/>
          </p:nvPr>
        </p:nvSpPr>
        <p:spPr>
          <a:xfrm>
            <a:off x="635075" y="3917625"/>
            <a:ext cx="11710800" cy="4639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600"/>
              <a:t>In the seven county metro area, executive branch State agencies must use the State real estate service broker for any real estate transaction activity (new lease, amending current lease, buying or selling) </a:t>
            </a:r>
            <a:endParaRPr sz="2600"/>
          </a:p>
          <a:p>
            <a:pPr marL="457200" lvl="0" indent="0" algn="l" rtl="0">
              <a:lnSpc>
                <a:spcPct val="115000"/>
              </a:lnSpc>
              <a:spcBef>
                <a:spcPts val="2000"/>
              </a:spcBef>
              <a:spcAft>
                <a:spcPts val="0"/>
              </a:spcAft>
              <a:buNone/>
            </a:pPr>
            <a:r>
              <a:rPr lang="en-US" sz="2400" i="1"/>
              <a:t>In rare exceptions, Agencies may apply for a waiver to utilize the services of a non-State contracted real estate broker. </a:t>
            </a:r>
            <a:endParaRPr sz="2400" i="1"/>
          </a:p>
          <a:p>
            <a:pPr marL="457200" lvl="0" indent="457200" algn="l" rtl="0">
              <a:lnSpc>
                <a:spcPct val="115000"/>
              </a:lnSpc>
              <a:spcBef>
                <a:spcPts val="2000"/>
              </a:spcBef>
              <a:spcAft>
                <a:spcPts val="0"/>
              </a:spcAft>
              <a:buNone/>
            </a:pPr>
            <a:r>
              <a:rPr lang="en-US" sz="2400" i="1"/>
              <a:t>Reviewed on a case-by-case basis </a:t>
            </a:r>
            <a:endParaRPr sz="2400" i="1"/>
          </a:p>
          <a:p>
            <a:pPr marL="457200" lvl="0" indent="457200" algn="l" rtl="0">
              <a:lnSpc>
                <a:spcPct val="115000"/>
              </a:lnSpc>
              <a:spcBef>
                <a:spcPts val="2000"/>
              </a:spcBef>
              <a:spcAft>
                <a:spcPts val="2000"/>
              </a:spcAft>
              <a:buNone/>
            </a:pPr>
            <a:r>
              <a:rPr lang="en-US" sz="2400" i="1"/>
              <a:t>Require written approval by the Real Estate Program manager prior to any engagement of a broker. </a:t>
            </a:r>
            <a:endParaRPr sz="2400"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6"/>
          <p:cNvSpPr txBox="1">
            <a:spLocks noGrp="1"/>
          </p:cNvSpPr>
          <p:nvPr>
            <p:ph type="title"/>
          </p:nvPr>
        </p:nvSpPr>
        <p:spPr>
          <a:xfrm>
            <a:off x="635000" y="731525"/>
            <a:ext cx="10972800" cy="1643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rgbClr val="5C6670"/>
                </a:solidFill>
              </a:rPr>
              <a:t>Specific Counties </a:t>
            </a:r>
            <a:endParaRPr>
              <a:solidFill>
                <a:srgbClr val="5C6670"/>
              </a:solidFill>
            </a:endParaRPr>
          </a:p>
        </p:txBody>
      </p:sp>
      <p:sp>
        <p:nvSpPr>
          <p:cNvPr id="299" name="Google Shape;299;p56"/>
          <p:cNvSpPr txBox="1">
            <a:spLocks noGrp="1"/>
          </p:cNvSpPr>
          <p:nvPr>
            <p:ph type="body" idx="1"/>
          </p:nvPr>
        </p:nvSpPr>
        <p:spPr>
          <a:xfrm>
            <a:off x="650875" y="3200400"/>
            <a:ext cx="10972800" cy="5257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SzPts val="1400"/>
              <a:buNone/>
            </a:pPr>
            <a:r>
              <a:rPr lang="en-US" sz="3600">
                <a:solidFill>
                  <a:srgbClr val="5C6670"/>
                </a:solidFill>
              </a:rPr>
              <a:t>Denver Metro Area - </a:t>
            </a:r>
            <a:endParaRPr sz="3600">
              <a:solidFill>
                <a:srgbClr val="5C6670"/>
              </a:solidFill>
            </a:endParaRPr>
          </a:p>
          <a:p>
            <a:pPr marL="914400" marR="0" lvl="0" indent="-381000" algn="l" rtl="0">
              <a:lnSpc>
                <a:spcPct val="150000"/>
              </a:lnSpc>
              <a:spcBef>
                <a:spcPts val="0"/>
              </a:spcBef>
              <a:spcAft>
                <a:spcPts val="0"/>
              </a:spcAft>
              <a:buClr>
                <a:srgbClr val="5C6670"/>
              </a:buClr>
              <a:buSzPts val="2400"/>
              <a:buChar char="●"/>
            </a:pPr>
            <a:r>
              <a:rPr lang="en-US" sz="3600">
                <a:solidFill>
                  <a:srgbClr val="5C6670"/>
                </a:solidFill>
              </a:rPr>
              <a:t>Adams, Arapahoe, Broomfield, Boulder, Denver, Douglas and Jefferson </a:t>
            </a:r>
            <a:endParaRPr sz="3600">
              <a:solidFill>
                <a:srgbClr val="5C6670"/>
              </a:solidFill>
            </a:endParaRPr>
          </a:p>
          <a:p>
            <a:pPr marL="914400" marR="0" lvl="0" indent="-381000" algn="l" rtl="0">
              <a:lnSpc>
                <a:spcPct val="150000"/>
              </a:lnSpc>
              <a:spcBef>
                <a:spcPts val="0"/>
              </a:spcBef>
              <a:spcAft>
                <a:spcPts val="0"/>
              </a:spcAft>
              <a:buClr>
                <a:srgbClr val="5C6670"/>
              </a:buClr>
              <a:buSzPts val="2400"/>
              <a:buChar char="●"/>
            </a:pPr>
            <a:r>
              <a:rPr lang="en-US" sz="3600">
                <a:solidFill>
                  <a:srgbClr val="5C6670"/>
                </a:solidFill>
              </a:rPr>
              <a:t>Covered by JLL </a:t>
            </a:r>
            <a:endParaRPr sz="3600">
              <a:solidFill>
                <a:srgbClr val="5C6670"/>
              </a:solidFill>
            </a:endParaRPr>
          </a:p>
          <a:p>
            <a:pPr marL="0" marR="0" lvl="0" indent="0" algn="l" rtl="0">
              <a:lnSpc>
                <a:spcPct val="150000"/>
              </a:lnSpc>
              <a:spcBef>
                <a:spcPts val="0"/>
              </a:spcBef>
              <a:spcAft>
                <a:spcPts val="0"/>
              </a:spcAft>
              <a:buSzPts val="1400"/>
              <a:buNone/>
            </a:pPr>
            <a:r>
              <a:rPr lang="en-US" sz="3600">
                <a:solidFill>
                  <a:srgbClr val="5C6670"/>
                </a:solidFill>
              </a:rPr>
              <a:t>El Paso and Pueblo Counties - </a:t>
            </a:r>
            <a:endParaRPr sz="3600">
              <a:solidFill>
                <a:srgbClr val="5C6670"/>
              </a:solidFill>
            </a:endParaRPr>
          </a:p>
          <a:p>
            <a:pPr marL="914400" marR="0" lvl="0" indent="-381000" algn="l" rtl="0">
              <a:lnSpc>
                <a:spcPct val="150000"/>
              </a:lnSpc>
              <a:spcBef>
                <a:spcPts val="0"/>
              </a:spcBef>
              <a:spcAft>
                <a:spcPts val="0"/>
              </a:spcAft>
              <a:buClr>
                <a:srgbClr val="5C6670"/>
              </a:buClr>
              <a:buSzPts val="2400"/>
              <a:buChar char="●"/>
            </a:pPr>
            <a:r>
              <a:rPr lang="en-US" sz="3600">
                <a:solidFill>
                  <a:srgbClr val="5C6670"/>
                </a:solidFill>
              </a:rPr>
              <a:t>Covered by SOCO  Commercial Group </a:t>
            </a:r>
            <a:endParaRPr sz="3600">
              <a:solidFill>
                <a:srgbClr val="5C667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556112" y="18710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Introduction  </a:t>
            </a:r>
            <a:endParaRPr/>
          </a:p>
        </p:txBody>
      </p:sp>
      <p:sp>
        <p:nvSpPr>
          <p:cNvPr id="136" name="Google Shape;136;p30"/>
          <p:cNvSpPr txBox="1">
            <a:spLocks noGrp="1"/>
          </p:cNvSpPr>
          <p:nvPr>
            <p:ph type="body" idx="3"/>
          </p:nvPr>
        </p:nvSpPr>
        <p:spPr>
          <a:xfrm>
            <a:off x="1112800" y="4166425"/>
            <a:ext cx="10494900" cy="431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200"/>
              </a:spcBef>
              <a:spcAft>
                <a:spcPts val="0"/>
              </a:spcAft>
              <a:buSzPts val="1400"/>
              <a:buNone/>
            </a:pPr>
            <a:r>
              <a:rPr lang="en-US"/>
              <a:t>Colorado statutes require that all real estate activity (including leasing, interagency, acquisition, and disposition) for all agencies and institutions of higher education, except the State Land Board and CDOT rights-of-way, must be reported to the Real Estate Program. </a:t>
            </a:r>
            <a:endParaRPr/>
          </a:p>
          <a:p>
            <a:pPr marL="0" lvl="0" indent="0" algn="l" rtl="0">
              <a:lnSpc>
                <a:spcPct val="100000"/>
              </a:lnSpc>
              <a:spcBef>
                <a:spcPts val="4200"/>
              </a:spcBef>
              <a:spcAft>
                <a:spcPts val="0"/>
              </a:spcAft>
              <a:buSzPts val="1400"/>
              <a:buNone/>
            </a:pPr>
            <a:r>
              <a:rPr lang="en-US"/>
              <a:t>Used to fulfill its statutory responsibility to maintain a current inventory of all State-owned and State-leased real estate.</a:t>
            </a:r>
            <a:endParaRPr/>
          </a:p>
          <a:p>
            <a:pPr marL="0" lvl="0" indent="0" algn="l" rtl="0">
              <a:lnSpc>
                <a:spcPct val="100000"/>
              </a:lnSpc>
              <a:spcBef>
                <a:spcPts val="4200"/>
              </a:spcBef>
              <a:spcAft>
                <a:spcPts val="0"/>
              </a:spcAft>
              <a:buSzPts val="1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subTitle" idx="1"/>
          </p:nvPr>
        </p:nvSpPr>
        <p:spPr>
          <a:xfrm>
            <a:off x="1392125" y="2861050"/>
            <a:ext cx="10596600" cy="44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3000"/>
              <a:buFont typeface="Trebuchet MS"/>
              <a:buNone/>
            </a:pPr>
            <a:r>
              <a:rPr lang="en-US">
                <a:solidFill>
                  <a:schemeClr val="accent2"/>
                </a:solidFill>
              </a:rPr>
              <a:t>Provides significant advantages to the State </a:t>
            </a:r>
            <a:endParaRPr>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a:solidFill>
                  <a:schemeClr val="accent2"/>
                </a:solidFill>
              </a:rPr>
              <a:t>Save time and money </a:t>
            </a:r>
            <a:endParaRPr>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a:solidFill>
                  <a:schemeClr val="accent2"/>
                </a:solidFill>
              </a:rPr>
              <a:t>Conduct needs assessments and space programming</a:t>
            </a:r>
            <a:endParaRPr>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a:solidFill>
                  <a:schemeClr val="accent2"/>
                </a:solidFill>
              </a:rPr>
              <a:t>Knowledge of the complicated state processes </a:t>
            </a:r>
            <a:endParaRPr>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a:solidFill>
                  <a:schemeClr val="accent2"/>
                </a:solidFill>
              </a:rPr>
              <a:t>Effectively advocate for state departments</a:t>
            </a:r>
            <a:endParaRPr>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a:solidFill>
                  <a:schemeClr val="accent2"/>
                </a:solidFill>
              </a:rPr>
              <a:t>Assures State dollars are spent wisely  </a:t>
            </a:r>
            <a:endParaRPr>
              <a:solidFill>
                <a:schemeClr val="accent2"/>
              </a:solidFill>
            </a:endParaRPr>
          </a:p>
          <a:p>
            <a:pPr marL="0" lvl="0" indent="0" algn="ctr" rtl="0">
              <a:lnSpc>
                <a:spcPct val="100000"/>
              </a:lnSpc>
              <a:spcBef>
                <a:spcPts val="0"/>
              </a:spcBef>
              <a:spcAft>
                <a:spcPts val="0"/>
              </a:spcAft>
              <a:buClr>
                <a:schemeClr val="lt1"/>
              </a:buClr>
              <a:buSzPts val="3000"/>
              <a:buFont typeface="Trebuchet MS"/>
              <a:buNone/>
            </a:pPr>
            <a:endParaRPr/>
          </a:p>
        </p:txBody>
      </p:sp>
      <p:sp>
        <p:nvSpPr>
          <p:cNvPr id="305" name="Google Shape;305;p57"/>
          <p:cNvSpPr txBox="1">
            <a:spLocks noGrp="1"/>
          </p:cNvSpPr>
          <p:nvPr>
            <p:ph type="ctrTitle"/>
          </p:nvPr>
        </p:nvSpPr>
        <p:spPr>
          <a:xfrm>
            <a:off x="1016000" y="1127125"/>
            <a:ext cx="11558400" cy="209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4800" b="0"/>
              <a:t>Professional Real Estate Representation</a:t>
            </a:r>
            <a:endParaRPr sz="4800"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8"/>
          <p:cNvSpPr txBox="1">
            <a:spLocks noGrp="1"/>
          </p:cNvSpPr>
          <p:nvPr>
            <p:ph type="title"/>
          </p:nvPr>
        </p:nvSpPr>
        <p:spPr>
          <a:xfrm>
            <a:off x="666750" y="458788"/>
            <a:ext cx="5523000" cy="28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Broker Services</a:t>
            </a:r>
            <a:endParaRPr/>
          </a:p>
        </p:txBody>
      </p:sp>
      <p:sp>
        <p:nvSpPr>
          <p:cNvPr id="311" name="Google Shape;311;p58"/>
          <p:cNvSpPr txBox="1">
            <a:spLocks noGrp="1"/>
          </p:cNvSpPr>
          <p:nvPr>
            <p:ph type="body" idx="1"/>
          </p:nvPr>
        </p:nvSpPr>
        <p:spPr>
          <a:xfrm>
            <a:off x="666750" y="2037450"/>
            <a:ext cx="5523000" cy="5924700"/>
          </a:xfrm>
          <a:prstGeom prst="rect">
            <a:avLst/>
          </a:prstGeom>
          <a:noFill/>
          <a:ln>
            <a:noFill/>
          </a:ln>
        </p:spPr>
        <p:txBody>
          <a:bodyPr spcFirstLastPara="1" wrap="square" lIns="91425" tIns="45700" rIns="91425" bIns="45700" anchor="b" anchorCtr="0">
            <a:noAutofit/>
          </a:bodyPr>
          <a:lstStyle/>
          <a:p>
            <a:pPr marL="320675" lvl="0" indent="-320675" algn="l" rtl="0">
              <a:lnSpc>
                <a:spcPct val="100000"/>
              </a:lnSpc>
              <a:spcBef>
                <a:spcPts val="3200"/>
              </a:spcBef>
              <a:spcAft>
                <a:spcPts val="0"/>
              </a:spcAft>
              <a:buClr>
                <a:srgbClr val="5C6670"/>
              </a:buClr>
              <a:buSzPts val="2400"/>
              <a:buFont typeface="Trebuchet MS"/>
              <a:buChar char="•"/>
            </a:pPr>
            <a:r>
              <a:rPr lang="en-US" sz="3200"/>
              <a:t>Needs assessment </a:t>
            </a:r>
            <a:endParaRPr sz="3200"/>
          </a:p>
          <a:p>
            <a:pPr marL="320675" lvl="0" indent="-320675" algn="l" rtl="0">
              <a:lnSpc>
                <a:spcPct val="100000"/>
              </a:lnSpc>
              <a:spcBef>
                <a:spcPts val="3200"/>
              </a:spcBef>
              <a:spcAft>
                <a:spcPts val="0"/>
              </a:spcAft>
              <a:buClr>
                <a:srgbClr val="5C6670"/>
              </a:buClr>
              <a:buSzPts val="2400"/>
              <a:buFont typeface="Trebuchet MS"/>
              <a:buChar char="•"/>
            </a:pPr>
            <a:r>
              <a:rPr lang="en-US" sz="3200"/>
              <a:t>Market survey</a:t>
            </a:r>
            <a:endParaRPr sz="3200"/>
          </a:p>
          <a:p>
            <a:pPr marL="320675" lvl="0" indent="-320675" algn="l" rtl="0">
              <a:lnSpc>
                <a:spcPct val="100000"/>
              </a:lnSpc>
              <a:spcBef>
                <a:spcPts val="3200"/>
              </a:spcBef>
              <a:spcAft>
                <a:spcPts val="0"/>
              </a:spcAft>
              <a:buClr>
                <a:srgbClr val="5C6670"/>
              </a:buClr>
              <a:buSzPts val="2400"/>
              <a:buFont typeface="Trebuchet MS"/>
              <a:buChar char="•"/>
            </a:pPr>
            <a:r>
              <a:rPr lang="en-US" sz="3200"/>
              <a:t>Physical inspection of properties </a:t>
            </a:r>
            <a:endParaRPr sz="3200"/>
          </a:p>
          <a:p>
            <a:pPr marL="320675" lvl="0" indent="-320675" algn="l" rtl="0">
              <a:lnSpc>
                <a:spcPct val="100000"/>
              </a:lnSpc>
              <a:spcBef>
                <a:spcPts val="3200"/>
              </a:spcBef>
              <a:spcAft>
                <a:spcPts val="0"/>
              </a:spcAft>
              <a:buClr>
                <a:srgbClr val="5C6670"/>
              </a:buClr>
              <a:buSzPts val="2400"/>
              <a:buFont typeface="Trebuchet MS"/>
              <a:buChar char="•"/>
            </a:pPr>
            <a:r>
              <a:rPr lang="en-US" sz="3200"/>
              <a:t>Solicitation of Offers </a:t>
            </a:r>
            <a:endParaRPr sz="3200"/>
          </a:p>
          <a:p>
            <a:pPr marL="320675" lvl="0" indent="-320675" algn="l" rtl="0">
              <a:lnSpc>
                <a:spcPct val="100000"/>
              </a:lnSpc>
              <a:spcBef>
                <a:spcPts val="3200"/>
              </a:spcBef>
              <a:spcAft>
                <a:spcPts val="0"/>
              </a:spcAft>
              <a:buClr>
                <a:srgbClr val="5C6670"/>
              </a:buClr>
              <a:buSzPts val="2400"/>
              <a:buFont typeface="Trebuchet MS"/>
              <a:buChar char="•"/>
            </a:pPr>
            <a:r>
              <a:rPr lang="en-US" sz="3200"/>
              <a:t>Facilitate negotiations </a:t>
            </a:r>
            <a:endParaRPr sz="3200"/>
          </a:p>
          <a:p>
            <a:pPr marL="320675" lvl="0" indent="-320675" algn="l" rtl="0">
              <a:lnSpc>
                <a:spcPct val="100000"/>
              </a:lnSpc>
              <a:spcBef>
                <a:spcPts val="3200"/>
              </a:spcBef>
              <a:spcAft>
                <a:spcPts val="0"/>
              </a:spcAft>
              <a:buClr>
                <a:srgbClr val="5C6670"/>
              </a:buClr>
              <a:buSzPts val="2400"/>
              <a:buFont typeface="Trebuchet MS"/>
              <a:buChar char="•"/>
            </a:pPr>
            <a:r>
              <a:rPr lang="en-US" sz="3200"/>
              <a:t>Cost analysis</a:t>
            </a:r>
            <a:endParaRPr sz="3200"/>
          </a:p>
        </p:txBody>
      </p:sp>
      <p:sp>
        <p:nvSpPr>
          <p:cNvPr id="312" name="Google Shape;312;p58"/>
          <p:cNvSpPr txBox="1">
            <a:spLocks noGrp="1"/>
          </p:cNvSpPr>
          <p:nvPr>
            <p:ph type="body" idx="1"/>
          </p:nvPr>
        </p:nvSpPr>
        <p:spPr>
          <a:xfrm>
            <a:off x="7067550" y="1803300"/>
            <a:ext cx="5106900" cy="5924700"/>
          </a:xfrm>
          <a:prstGeom prst="rect">
            <a:avLst/>
          </a:prstGeom>
          <a:noFill/>
          <a:ln>
            <a:noFill/>
          </a:ln>
        </p:spPr>
        <p:txBody>
          <a:bodyPr spcFirstLastPara="1" wrap="square" lIns="91425" tIns="45700" rIns="91425" bIns="45700" anchor="b" anchorCtr="0">
            <a:noAutofit/>
          </a:bodyPr>
          <a:lstStyle/>
          <a:p>
            <a:pPr marL="457200" lvl="0" indent="0" algn="l" rtl="0">
              <a:lnSpc>
                <a:spcPct val="100000"/>
              </a:lnSpc>
              <a:spcBef>
                <a:spcPts val="3200"/>
              </a:spcBef>
              <a:spcAft>
                <a:spcPts val="0"/>
              </a:spcAft>
              <a:buNone/>
            </a:pPr>
            <a:endParaRPr sz="3200"/>
          </a:p>
          <a:p>
            <a:pPr marL="457200" lvl="0" indent="-381000" algn="l" rtl="0">
              <a:spcBef>
                <a:spcPts val="3200"/>
              </a:spcBef>
              <a:spcAft>
                <a:spcPts val="0"/>
              </a:spcAft>
              <a:buClr>
                <a:srgbClr val="5C6670"/>
              </a:buClr>
              <a:buSzPts val="2400"/>
              <a:buFont typeface="Trebuchet MS"/>
              <a:buChar char="•"/>
            </a:pPr>
            <a:r>
              <a:rPr lang="en-US" sz="3200"/>
              <a:t>Space planning and construction pricing </a:t>
            </a:r>
            <a:endParaRPr sz="3200"/>
          </a:p>
          <a:p>
            <a:pPr marL="320675" lvl="0" indent="-320675" algn="l" rtl="0">
              <a:lnSpc>
                <a:spcPct val="100000"/>
              </a:lnSpc>
              <a:spcBef>
                <a:spcPts val="3200"/>
              </a:spcBef>
              <a:spcAft>
                <a:spcPts val="0"/>
              </a:spcAft>
              <a:buClr>
                <a:srgbClr val="5C6670"/>
              </a:buClr>
              <a:buSzPts val="2400"/>
              <a:buFont typeface="Trebuchet MS"/>
              <a:buChar char="•"/>
            </a:pPr>
            <a:r>
              <a:rPr lang="en-US" sz="3200"/>
              <a:t>Final determination of site</a:t>
            </a:r>
            <a:endParaRPr sz="3200"/>
          </a:p>
          <a:p>
            <a:pPr marL="320675" lvl="0" indent="-320675" algn="l" rtl="0">
              <a:lnSpc>
                <a:spcPct val="100000"/>
              </a:lnSpc>
              <a:spcBef>
                <a:spcPts val="3200"/>
              </a:spcBef>
              <a:spcAft>
                <a:spcPts val="0"/>
              </a:spcAft>
              <a:buClr>
                <a:srgbClr val="5C6670"/>
              </a:buClr>
              <a:buSzPts val="2400"/>
              <a:buFont typeface="Trebuchet MS"/>
              <a:buChar char="•"/>
            </a:pPr>
            <a:r>
              <a:rPr lang="en-US" sz="3200"/>
              <a:t>Landlord negotiations </a:t>
            </a:r>
            <a:endParaRPr sz="3200"/>
          </a:p>
          <a:p>
            <a:pPr marL="320675" lvl="0" indent="-320675" algn="l" rtl="0">
              <a:lnSpc>
                <a:spcPct val="100000"/>
              </a:lnSpc>
              <a:spcBef>
                <a:spcPts val="3200"/>
              </a:spcBef>
              <a:spcAft>
                <a:spcPts val="0"/>
              </a:spcAft>
              <a:buClr>
                <a:srgbClr val="5C6670"/>
              </a:buClr>
              <a:buSzPts val="2400"/>
              <a:buFont typeface="Trebuchet MS"/>
              <a:buChar char="•"/>
            </a:pPr>
            <a:r>
              <a:rPr lang="en-US" sz="3200"/>
              <a:t>Execution of lease </a:t>
            </a:r>
            <a:endParaRPr sz="3200"/>
          </a:p>
          <a:p>
            <a:pPr marL="320675" lvl="0" indent="-320675" algn="l" rtl="0">
              <a:lnSpc>
                <a:spcPct val="100000"/>
              </a:lnSpc>
              <a:spcBef>
                <a:spcPts val="3200"/>
              </a:spcBef>
              <a:spcAft>
                <a:spcPts val="0"/>
              </a:spcAft>
              <a:buClr>
                <a:srgbClr val="5C6670"/>
              </a:buClr>
              <a:buSzPts val="2400"/>
              <a:buFont typeface="Trebuchet MS"/>
              <a:buChar char="•"/>
            </a:pPr>
            <a:r>
              <a:rPr lang="en-US" sz="3200"/>
              <a:t>Lease administration </a:t>
            </a:r>
            <a:endParaRPr sz="3200"/>
          </a:p>
        </p:txBody>
      </p:sp>
      <p:pic>
        <p:nvPicPr>
          <p:cNvPr id="313" name="Google Shape;313;p58" descr="JLL Logo "/>
          <p:cNvPicPr preferRelativeResize="0"/>
          <p:nvPr/>
        </p:nvPicPr>
        <p:blipFill>
          <a:blip r:embed="rId3">
            <a:alphaModFix/>
          </a:blip>
          <a:stretch>
            <a:fillRect/>
          </a:stretch>
        </p:blipFill>
        <p:spPr>
          <a:xfrm>
            <a:off x="7942875" y="705575"/>
            <a:ext cx="1381125" cy="714375"/>
          </a:xfrm>
          <a:prstGeom prst="rect">
            <a:avLst/>
          </a:prstGeom>
          <a:noFill/>
          <a:ln>
            <a:noFill/>
          </a:ln>
        </p:spPr>
      </p:pic>
      <p:pic>
        <p:nvPicPr>
          <p:cNvPr id="314" name="Google Shape;314;p58" descr="SOCO Logo"/>
          <p:cNvPicPr preferRelativeResize="0"/>
          <p:nvPr/>
        </p:nvPicPr>
        <p:blipFill>
          <a:blip r:embed="rId4">
            <a:alphaModFix/>
          </a:blip>
          <a:stretch>
            <a:fillRect/>
          </a:stretch>
        </p:blipFill>
        <p:spPr>
          <a:xfrm>
            <a:off x="10124825" y="719863"/>
            <a:ext cx="1019175" cy="685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9"/>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Broker Compensation </a:t>
            </a:r>
            <a:endParaRPr/>
          </a:p>
        </p:txBody>
      </p:sp>
      <p:sp>
        <p:nvSpPr>
          <p:cNvPr id="320" name="Google Shape;320;p59"/>
          <p:cNvSpPr txBox="1">
            <a:spLocks noGrp="1"/>
          </p:cNvSpPr>
          <p:nvPr>
            <p:ph type="body" idx="1"/>
          </p:nvPr>
        </p:nvSpPr>
        <p:spPr>
          <a:xfrm>
            <a:off x="650875" y="2175775"/>
            <a:ext cx="11676000" cy="628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200"/>
              </a:spcBef>
              <a:spcAft>
                <a:spcPts val="0"/>
              </a:spcAft>
              <a:buSzPts val="1400"/>
              <a:buNone/>
            </a:pPr>
            <a:r>
              <a:rPr lang="en-US"/>
              <a:t>No particular rate of commission mentioned in the contract</a:t>
            </a:r>
            <a:endParaRPr/>
          </a:p>
          <a:p>
            <a:pPr marL="0" lvl="0" indent="0" algn="l" rtl="0">
              <a:lnSpc>
                <a:spcPct val="100000"/>
              </a:lnSpc>
              <a:spcBef>
                <a:spcPts val="4200"/>
              </a:spcBef>
              <a:spcAft>
                <a:spcPts val="0"/>
              </a:spcAft>
              <a:buSzPts val="1400"/>
              <a:buNone/>
            </a:pPr>
            <a:r>
              <a:rPr lang="en-US"/>
              <a:t>No assurance by the State that any commission at all will be paid on any particular transaction</a:t>
            </a:r>
            <a:endParaRPr/>
          </a:p>
          <a:p>
            <a:pPr marL="0" lvl="0" indent="0" algn="l" rtl="0">
              <a:lnSpc>
                <a:spcPct val="100000"/>
              </a:lnSpc>
              <a:spcBef>
                <a:spcPts val="4200"/>
              </a:spcBef>
              <a:spcAft>
                <a:spcPts val="0"/>
              </a:spcAft>
              <a:buSzPts val="1400"/>
              <a:buNone/>
            </a:pPr>
            <a:r>
              <a:rPr lang="en-US"/>
              <a:t>Broker compensation is negotiable</a:t>
            </a:r>
            <a:endParaRPr/>
          </a:p>
          <a:p>
            <a:pPr marL="0" lvl="0" indent="0" algn="l" rtl="0">
              <a:lnSpc>
                <a:spcPct val="100000"/>
              </a:lnSpc>
              <a:spcBef>
                <a:spcPts val="4200"/>
              </a:spcBef>
              <a:spcAft>
                <a:spcPts val="0"/>
              </a:spcAft>
              <a:buSzPts val="1400"/>
              <a:buNone/>
            </a:pPr>
            <a:r>
              <a:rPr lang="en-US"/>
              <a:t>State Service Brokers will always attempt to receive compensation from the counterparty</a:t>
            </a:r>
            <a:endParaRPr/>
          </a:p>
          <a:p>
            <a:pPr marL="0" lvl="0" indent="0" algn="l" rtl="0">
              <a:lnSpc>
                <a:spcPct val="100000"/>
              </a:lnSpc>
              <a:spcBef>
                <a:spcPts val="4200"/>
              </a:spcBef>
              <a:spcAft>
                <a:spcPts val="0"/>
              </a:spcAft>
              <a:buSzPts val="1400"/>
              <a:buNone/>
            </a:pPr>
            <a:r>
              <a:rPr lang="en-US"/>
              <a:t>Broker's also provide Consulting Services at hourly rates</a:t>
            </a:r>
            <a:endParaRPr/>
          </a:p>
          <a:p>
            <a:pPr marL="342900" lvl="0" indent="-342900" algn="l" rtl="0">
              <a:lnSpc>
                <a:spcPct val="100000"/>
              </a:lnSpc>
              <a:spcBef>
                <a:spcPts val="4200"/>
              </a:spcBef>
              <a:spcAft>
                <a:spcPts val="0"/>
              </a:spcAft>
              <a:buSzPts val="14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pic>
        <p:nvPicPr>
          <p:cNvPr id="325" name="Google Shape;325;p60"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326" name="Google Shape;326;p60"/>
          <p:cNvSpPr txBox="1">
            <a:spLocks noGrp="1"/>
          </p:cNvSpPr>
          <p:nvPr>
            <p:ph type="ctrTitle"/>
          </p:nvPr>
        </p:nvSpPr>
        <p:spPr>
          <a:xfrm>
            <a:off x="5068775" y="1431050"/>
            <a:ext cx="7361400" cy="45546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Chapter 6 - Easements and Licensing Agreements</a:t>
            </a:r>
            <a:endParaRPr sz="7200" b="1" i="1">
              <a:solidFill>
                <a:srgbClr val="FFFFFF"/>
              </a:solidFill>
              <a:latin typeface="Trebuchet MS"/>
              <a:ea typeface="Trebuchet MS"/>
              <a:cs typeface="Trebuchet MS"/>
              <a:sym typeface="Trebuchet MS"/>
            </a:endParaRPr>
          </a:p>
        </p:txBody>
      </p:sp>
      <p:pic>
        <p:nvPicPr>
          <p:cNvPr id="327" name="Google Shape;327;p60"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1"/>
          <p:cNvSpPr txBox="1">
            <a:spLocks noGrp="1"/>
          </p:cNvSpPr>
          <p:nvPr>
            <p:ph type="title"/>
          </p:nvPr>
        </p:nvSpPr>
        <p:spPr>
          <a:xfrm>
            <a:off x="635000" y="533400"/>
            <a:ext cx="10972800" cy="124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Easement Agreements / Licensing Agreements / Parking Agreements </a:t>
            </a:r>
            <a:endParaRPr/>
          </a:p>
        </p:txBody>
      </p:sp>
      <p:sp>
        <p:nvSpPr>
          <p:cNvPr id="333" name="Google Shape;333;p61"/>
          <p:cNvSpPr txBox="1">
            <a:spLocks noGrp="1"/>
          </p:cNvSpPr>
          <p:nvPr>
            <p:ph type="body" idx="1"/>
          </p:nvPr>
        </p:nvSpPr>
        <p:spPr>
          <a:xfrm>
            <a:off x="650875" y="3877900"/>
            <a:ext cx="10972800" cy="4580400"/>
          </a:xfrm>
          <a:prstGeom prst="rect">
            <a:avLst/>
          </a:prstGeom>
        </p:spPr>
        <p:txBody>
          <a:bodyPr spcFirstLastPara="1" wrap="square" lIns="91425" tIns="45700" rIns="91425" bIns="45700" anchor="t" anchorCtr="0">
            <a:noAutofit/>
          </a:bodyPr>
          <a:lstStyle/>
          <a:p>
            <a:pPr marL="0" lvl="0" indent="0" algn="l" rtl="0">
              <a:spcBef>
                <a:spcPts val="4200"/>
              </a:spcBef>
              <a:spcAft>
                <a:spcPts val="0"/>
              </a:spcAft>
              <a:buNone/>
            </a:pPr>
            <a:r>
              <a:rPr lang="en-US"/>
              <a:t>Templates for Easement Agreements include language for when the State is the Grantor or the Grantee</a:t>
            </a:r>
            <a:endParaRPr/>
          </a:p>
          <a:p>
            <a:pPr marL="0" lvl="0" indent="0" algn="l" rtl="0">
              <a:spcBef>
                <a:spcPts val="4200"/>
              </a:spcBef>
              <a:spcAft>
                <a:spcPts val="0"/>
              </a:spcAft>
              <a:buNone/>
            </a:pPr>
            <a:r>
              <a:rPr lang="en-US"/>
              <a:t>License Agreements are for temporary, non-exclusive use of a space </a:t>
            </a:r>
            <a:endParaRPr/>
          </a:p>
          <a:p>
            <a:pPr marL="0" lvl="0" indent="0" algn="l" rtl="0">
              <a:spcBef>
                <a:spcPts val="4200"/>
              </a:spcBef>
              <a:spcAft>
                <a:spcPts val="0"/>
              </a:spcAft>
              <a:buNone/>
            </a:pPr>
            <a:r>
              <a:rPr lang="en-US"/>
              <a:t>Parking Agreements contain language for parking use agreements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pic>
        <p:nvPicPr>
          <p:cNvPr id="338" name="Google Shape;338;p62"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339" name="Google Shape;339;p62"/>
          <p:cNvSpPr txBox="1">
            <a:spLocks noGrp="1"/>
          </p:cNvSpPr>
          <p:nvPr>
            <p:ph type="ctrTitle"/>
          </p:nvPr>
        </p:nvSpPr>
        <p:spPr>
          <a:xfrm>
            <a:off x="5068775" y="1431050"/>
            <a:ext cx="7361400" cy="45546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Chapter 7 - Office Space Standards</a:t>
            </a:r>
            <a:endParaRPr sz="7200" b="1" i="1">
              <a:solidFill>
                <a:srgbClr val="FFFFFF"/>
              </a:solidFill>
              <a:latin typeface="Trebuchet MS"/>
              <a:ea typeface="Trebuchet MS"/>
              <a:cs typeface="Trebuchet MS"/>
              <a:sym typeface="Trebuchet MS"/>
            </a:endParaRPr>
          </a:p>
        </p:txBody>
      </p:sp>
      <p:pic>
        <p:nvPicPr>
          <p:cNvPr id="340" name="Google Shape;340;p62"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p:nvPr>
        </p:nvSpPr>
        <p:spPr>
          <a:xfrm>
            <a:off x="635000" y="533400"/>
            <a:ext cx="10972800" cy="124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Office Space Standards </a:t>
            </a:r>
            <a:endParaRPr/>
          </a:p>
        </p:txBody>
      </p:sp>
      <p:sp>
        <p:nvSpPr>
          <p:cNvPr id="346" name="Google Shape;346;p63"/>
          <p:cNvSpPr txBox="1">
            <a:spLocks noGrp="1"/>
          </p:cNvSpPr>
          <p:nvPr>
            <p:ph type="body" idx="1"/>
          </p:nvPr>
        </p:nvSpPr>
        <p:spPr>
          <a:xfrm>
            <a:off x="650875" y="1905000"/>
            <a:ext cx="10972800" cy="6553200"/>
          </a:xfrm>
          <a:prstGeom prst="rect">
            <a:avLst/>
          </a:prstGeom>
        </p:spPr>
        <p:txBody>
          <a:bodyPr spcFirstLastPara="1" wrap="square" lIns="91425" tIns="45700" rIns="91425" bIns="45700" anchor="t" anchorCtr="0">
            <a:noAutofit/>
          </a:bodyPr>
          <a:lstStyle/>
          <a:p>
            <a:pPr marL="0" lvl="0" indent="0" algn="l" rtl="0">
              <a:spcBef>
                <a:spcPts val="4200"/>
              </a:spcBef>
              <a:spcAft>
                <a:spcPts val="0"/>
              </a:spcAft>
              <a:buNone/>
            </a:pPr>
            <a:r>
              <a:rPr lang="en-US"/>
              <a:t>Executive Order D 2020 175: Equity, Diversity and Inclusion </a:t>
            </a:r>
            <a:endParaRPr/>
          </a:p>
          <a:p>
            <a:pPr marL="0" lvl="0" indent="0" algn="l" rtl="0">
              <a:spcBef>
                <a:spcPts val="4200"/>
              </a:spcBef>
              <a:spcAft>
                <a:spcPts val="0"/>
              </a:spcAft>
              <a:buNone/>
            </a:pPr>
            <a:r>
              <a:rPr lang="en-US"/>
              <a:t>Directives to foster a healthier, more equitable and inclusive workplace for all of Colorado; A space where employees, community partners and the public alike feel valued and respected. </a:t>
            </a:r>
            <a:endParaRPr/>
          </a:p>
          <a:p>
            <a:pPr marL="0" lvl="0" indent="0" algn="l" rtl="0">
              <a:spcBef>
                <a:spcPts val="4200"/>
              </a:spcBef>
              <a:spcAft>
                <a:spcPts val="0"/>
              </a:spcAft>
              <a:buNone/>
            </a:pPr>
            <a:r>
              <a:rPr lang="en-US"/>
              <a:t>Agencies have an opportunity to address the operational needs for an inclusive working environment that supports and engages all employees.</a:t>
            </a:r>
            <a:endParaRPr/>
          </a:p>
          <a:p>
            <a:pPr marL="0" lvl="0" indent="0" algn="l" rtl="0">
              <a:spcBef>
                <a:spcPts val="4200"/>
              </a:spcBef>
              <a:spcAft>
                <a:spcPts val="0"/>
              </a:spcAft>
              <a:buNone/>
            </a:pPr>
            <a:r>
              <a:rPr lang="en-US"/>
              <a:t>Standards for Measuring Overall Space Use Efficiency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4"/>
          <p:cNvSpPr txBox="1">
            <a:spLocks noGrp="1"/>
          </p:cNvSpPr>
          <p:nvPr>
            <p:ph type="title"/>
          </p:nvPr>
        </p:nvSpPr>
        <p:spPr>
          <a:xfrm>
            <a:off x="635000" y="533400"/>
            <a:ext cx="10972800" cy="124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400" dirty="0"/>
              <a:t>Space Standard Recommendations</a:t>
            </a:r>
            <a:endParaRPr sz="5400" dirty="0"/>
          </a:p>
        </p:txBody>
      </p:sp>
      <p:sp>
        <p:nvSpPr>
          <p:cNvPr id="352" name="Google Shape;352;p64"/>
          <p:cNvSpPr txBox="1">
            <a:spLocks noGrp="1"/>
          </p:cNvSpPr>
          <p:nvPr>
            <p:ph type="body" idx="1"/>
          </p:nvPr>
        </p:nvSpPr>
        <p:spPr>
          <a:xfrm>
            <a:off x="650875" y="1905000"/>
            <a:ext cx="10972800" cy="6553200"/>
          </a:xfrm>
          <a:prstGeom prst="rect">
            <a:avLst/>
          </a:prstGeom>
        </p:spPr>
        <p:txBody>
          <a:bodyPr spcFirstLastPara="1" wrap="square" lIns="91425" tIns="45700" rIns="91425" bIns="45700" anchor="t" anchorCtr="0">
            <a:noAutofit/>
          </a:bodyPr>
          <a:lstStyle/>
          <a:p>
            <a:pPr marL="0" lvl="0" indent="0" algn="l" rtl="0">
              <a:spcBef>
                <a:spcPts val="4200"/>
              </a:spcBef>
              <a:spcAft>
                <a:spcPts val="0"/>
              </a:spcAft>
              <a:buNone/>
            </a:pPr>
            <a:r>
              <a:rPr lang="en-US" dirty="0"/>
              <a:t>The current recommendations include rightsizing assumptions for spaces, and assumptions for ratios of collaboration and support space to offices and workstations. </a:t>
            </a:r>
            <a:endParaRPr dirty="0"/>
          </a:p>
          <a:p>
            <a:pPr marL="0" lvl="0" indent="0" algn="l" rtl="0">
              <a:spcBef>
                <a:spcPts val="4200"/>
              </a:spcBef>
              <a:spcAft>
                <a:spcPts val="0"/>
              </a:spcAft>
              <a:buNone/>
            </a:pPr>
            <a:r>
              <a:rPr lang="en-US" dirty="0"/>
              <a:t>Rightsizing refers to the process of identifying and calculating what the actual space need is to meet requirements specific to end-user groups. </a:t>
            </a:r>
            <a:endParaRPr dirty="0"/>
          </a:p>
          <a:p>
            <a:pPr marL="0" lvl="0" indent="0" algn="l" rtl="0">
              <a:spcBef>
                <a:spcPts val="4200"/>
              </a:spcBef>
              <a:spcAft>
                <a:spcPts val="0"/>
              </a:spcAft>
              <a:buNone/>
            </a:pPr>
            <a:r>
              <a:rPr lang="en-US" dirty="0"/>
              <a:t>Actual individual space allocations will be determined on the basis of functional space requirements, the priorities of the organization, and the total space and budget available.</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6"/>
        <p:cNvGrpSpPr/>
        <p:nvPr/>
      </p:nvGrpSpPr>
      <p:grpSpPr>
        <a:xfrm>
          <a:off x="0" y="0"/>
          <a:ext cx="0" cy="0"/>
          <a:chOff x="0" y="0"/>
          <a:chExt cx="0" cy="0"/>
        </a:xfrm>
      </p:grpSpPr>
      <p:pic>
        <p:nvPicPr>
          <p:cNvPr id="357" name="Google Shape;357;p65"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358" name="Google Shape;358;p65"/>
          <p:cNvSpPr txBox="1">
            <a:spLocks noGrp="1"/>
          </p:cNvSpPr>
          <p:nvPr>
            <p:ph type="ctrTitle"/>
          </p:nvPr>
        </p:nvSpPr>
        <p:spPr>
          <a:xfrm>
            <a:off x="5068775" y="1431050"/>
            <a:ext cx="7361400" cy="45546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Chapter 8 - Higher Edication </a:t>
            </a:r>
            <a:endParaRPr sz="7200" b="1" i="1">
              <a:solidFill>
                <a:srgbClr val="FFFFFF"/>
              </a:solidFill>
              <a:latin typeface="Trebuchet MS"/>
              <a:ea typeface="Trebuchet MS"/>
              <a:cs typeface="Trebuchet MS"/>
              <a:sym typeface="Trebuchet MS"/>
            </a:endParaRPr>
          </a:p>
        </p:txBody>
      </p:sp>
      <p:pic>
        <p:nvPicPr>
          <p:cNvPr id="359" name="Google Shape;359;p65"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6"/>
          <p:cNvSpPr txBox="1">
            <a:spLocks noGrp="1"/>
          </p:cNvSpPr>
          <p:nvPr>
            <p:ph type="title"/>
          </p:nvPr>
        </p:nvSpPr>
        <p:spPr>
          <a:xfrm>
            <a:off x="635000" y="533400"/>
            <a:ext cx="10972800" cy="124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Colorado Commission on Higher Education Leasing Policy</a:t>
            </a:r>
            <a:endParaRPr/>
          </a:p>
        </p:txBody>
      </p:sp>
      <p:sp>
        <p:nvSpPr>
          <p:cNvPr id="365" name="Google Shape;365;p66"/>
          <p:cNvSpPr txBox="1">
            <a:spLocks noGrp="1"/>
          </p:cNvSpPr>
          <p:nvPr>
            <p:ph type="body" idx="1"/>
          </p:nvPr>
        </p:nvSpPr>
        <p:spPr>
          <a:xfrm>
            <a:off x="650875" y="3549650"/>
            <a:ext cx="10972800" cy="4908600"/>
          </a:xfrm>
          <a:prstGeom prst="rect">
            <a:avLst/>
          </a:prstGeom>
        </p:spPr>
        <p:txBody>
          <a:bodyPr spcFirstLastPara="1" wrap="square" lIns="91425" tIns="45700" rIns="91425" bIns="45700" anchor="t" anchorCtr="0">
            <a:noAutofit/>
          </a:bodyPr>
          <a:lstStyle/>
          <a:p>
            <a:pPr marL="0" lvl="0" indent="0" algn="l" rtl="0">
              <a:spcBef>
                <a:spcPts val="4200"/>
              </a:spcBef>
              <a:spcAft>
                <a:spcPts val="0"/>
              </a:spcAft>
              <a:buNone/>
            </a:pPr>
            <a:r>
              <a:rPr lang="en-US"/>
              <a:t>Any acquisition or utilization of real property by a state-supported institution of higher education, shall be subject to the approval of the Commission, whether acquisition is by lease, lease- purchase, purchase, gift or otherwise, § 23-1-106(8), C.R.S.</a:t>
            </a:r>
            <a:endParaRPr/>
          </a:p>
          <a:p>
            <a:pPr marL="0" lvl="0" indent="0" algn="l" rtl="0">
              <a:spcBef>
                <a:spcPts val="4200"/>
              </a:spcBef>
              <a:spcAft>
                <a:spcPts val="0"/>
              </a:spcAft>
              <a:buNone/>
            </a:pPr>
            <a:r>
              <a:rPr lang="en-US"/>
              <a:t>Institutions of Higher Education should check with </a:t>
            </a:r>
            <a:r>
              <a:rPr lang="en-US" u="sng">
                <a:solidFill>
                  <a:srgbClr val="0000FF"/>
                </a:solidFill>
                <a:hlinkClick r:id="rId3">
                  <a:extLst>
                    <a:ext uri="{A12FA001-AC4F-418D-AE19-62706E023703}">
                      <ahyp:hlinkClr xmlns:ahyp="http://schemas.microsoft.com/office/drawing/2018/hyperlinkcolor" val="tx"/>
                    </a:ext>
                  </a:extLst>
                </a:hlinkClick>
              </a:rPr>
              <a:t>CCHE</a:t>
            </a:r>
            <a:r>
              <a:rPr lang="en-US"/>
              <a:t> to make sure they are using the most current forms and following the most current </a:t>
            </a:r>
            <a:r>
              <a:rPr lang="en-US" u="sng">
                <a:solidFill>
                  <a:srgbClr val="0000FF"/>
                </a:solidFill>
                <a:hlinkClick r:id="rId3">
                  <a:extLst>
                    <a:ext uri="{A12FA001-AC4F-418D-AE19-62706E023703}">
                      <ahyp:hlinkClr xmlns:ahyp="http://schemas.microsoft.com/office/drawing/2018/hyperlinkcolor" val="tx"/>
                    </a:ext>
                  </a:extLst>
                </a:hlinkClick>
              </a:rPr>
              <a:t>CCHE procedures</a:t>
            </a:r>
            <a:r>
              <a:rPr lang="en-US"/>
              <a:t>.</a:t>
            </a:r>
            <a:endParaRPr/>
          </a:p>
          <a:p>
            <a:pPr marL="0" lvl="0" indent="0" algn="l" rtl="0">
              <a:spcBef>
                <a:spcPts val="4200"/>
              </a:spcBef>
              <a:spcAft>
                <a:spcPts val="0"/>
              </a:spcAft>
              <a:buNone/>
            </a:pPr>
            <a:endParaRPr/>
          </a:p>
          <a:p>
            <a:pPr marL="0" lvl="0" indent="0" algn="l" rtl="0">
              <a:spcBef>
                <a:spcPts val="4200"/>
              </a:spcBef>
              <a:spcAft>
                <a:spcPts val="0"/>
              </a:spcAft>
              <a:buNone/>
            </a:pPr>
            <a:r>
              <a:rPr lang="en-US"/>
              <a:t>‌Colorado 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635000" y="731525"/>
            <a:ext cx="10972800" cy="1759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rgbClr val="5C6670"/>
                </a:solidFill>
              </a:rPr>
              <a:t>Mission</a:t>
            </a:r>
            <a:endParaRPr/>
          </a:p>
        </p:txBody>
      </p:sp>
      <p:sp>
        <p:nvSpPr>
          <p:cNvPr id="142" name="Google Shape;142;p31"/>
          <p:cNvSpPr txBox="1">
            <a:spLocks noGrp="1"/>
          </p:cNvSpPr>
          <p:nvPr>
            <p:ph type="body" idx="1"/>
          </p:nvPr>
        </p:nvSpPr>
        <p:spPr>
          <a:xfrm>
            <a:off x="913750" y="2905775"/>
            <a:ext cx="10710000" cy="555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000" b="0" i="0" u="none" strike="noStrike" cap="none">
                <a:solidFill>
                  <a:srgbClr val="5C6670"/>
                </a:solidFill>
                <a:latin typeface="Trebuchet MS"/>
                <a:ea typeface="Trebuchet MS"/>
                <a:cs typeface="Trebuchet MS"/>
                <a:sym typeface="Trebuchet MS"/>
              </a:rPr>
              <a:t>P</a:t>
            </a:r>
            <a:r>
              <a:rPr lang="en-US">
                <a:solidFill>
                  <a:srgbClr val="5C6670"/>
                </a:solidFill>
              </a:rPr>
              <a:t>rovide services and assistance to state agencies and institutions of higher education to maximize value received for all funds expended on real estate and real estate related requirements.  </a:t>
            </a:r>
            <a:endParaRPr>
              <a:solidFill>
                <a:srgbClr val="5C6670"/>
              </a:solidFill>
            </a:endParaRPr>
          </a:p>
          <a:p>
            <a:pPr marL="0" marR="0" lvl="0" indent="0" algn="l" rtl="0">
              <a:lnSpc>
                <a:spcPct val="100000"/>
              </a:lnSpc>
              <a:spcBef>
                <a:spcPts val="2000"/>
              </a:spcBef>
              <a:spcAft>
                <a:spcPts val="0"/>
              </a:spcAft>
              <a:buSzPts val="1400"/>
              <a:buNone/>
            </a:pPr>
            <a:r>
              <a:rPr lang="en-US">
                <a:solidFill>
                  <a:srgbClr val="5C6670"/>
                </a:solidFill>
              </a:rPr>
              <a:t>Responsible to provide the procedural guidance expertise, business sense, and marketplace knowledge to negotiate favorable leases and other real estate contracts for state agencies/institutions.  </a:t>
            </a:r>
            <a:endParaRPr>
              <a:solidFill>
                <a:srgbClr val="5C6670"/>
              </a:solidFill>
            </a:endParaRPr>
          </a:p>
          <a:p>
            <a:pPr marL="0" marR="0" lvl="0" indent="0" algn="l" rtl="0">
              <a:lnSpc>
                <a:spcPct val="100000"/>
              </a:lnSpc>
              <a:spcBef>
                <a:spcPts val="2000"/>
              </a:spcBef>
              <a:spcAft>
                <a:spcPts val="0"/>
              </a:spcAft>
              <a:buSzPts val="1400"/>
              <a:buNone/>
            </a:pPr>
            <a:r>
              <a:rPr lang="en-US">
                <a:solidFill>
                  <a:srgbClr val="5C6670"/>
                </a:solidFill>
              </a:rPr>
              <a:t>Also a central resource for information on the State's real estate holdings</a:t>
            </a:r>
            <a:endParaRPr>
              <a:solidFill>
                <a:srgbClr val="5C6670"/>
              </a:solidFill>
            </a:endParaRPr>
          </a:p>
          <a:p>
            <a:pPr marL="0" marR="0" lvl="0" indent="0" algn="l" rtl="0">
              <a:lnSpc>
                <a:spcPct val="100000"/>
              </a:lnSpc>
              <a:spcBef>
                <a:spcPts val="2000"/>
              </a:spcBef>
              <a:spcAft>
                <a:spcPts val="0"/>
              </a:spcAft>
              <a:buSzPts val="1400"/>
              <a:buNone/>
            </a:pPr>
            <a:endParaRPr>
              <a:solidFill>
                <a:srgbClr val="5C667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9"/>
        <p:cNvGrpSpPr/>
        <p:nvPr/>
      </p:nvGrpSpPr>
      <p:grpSpPr>
        <a:xfrm>
          <a:off x="0" y="0"/>
          <a:ext cx="0" cy="0"/>
          <a:chOff x="0" y="0"/>
          <a:chExt cx="0" cy="0"/>
        </a:xfrm>
      </p:grpSpPr>
      <p:pic>
        <p:nvPicPr>
          <p:cNvPr id="370" name="Google Shape;370;p67"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371" name="Google Shape;371;p67"/>
          <p:cNvSpPr txBox="1">
            <a:spLocks noGrp="1"/>
          </p:cNvSpPr>
          <p:nvPr>
            <p:ph type="ctrTitle"/>
          </p:nvPr>
        </p:nvSpPr>
        <p:spPr>
          <a:xfrm>
            <a:off x="5068775" y="757279"/>
            <a:ext cx="7361400" cy="45546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Chapter 9 - Acquisitions </a:t>
            </a:r>
            <a:endParaRPr sz="7200" b="1" i="1" dirty="0">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and </a:t>
            </a:r>
            <a:endParaRPr sz="7200" b="1" i="1" dirty="0">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i="1" dirty="0">
                <a:solidFill>
                  <a:srgbClr val="FFFFFF"/>
                </a:solidFill>
                <a:latin typeface="Trebuchet MS"/>
                <a:ea typeface="Trebuchet MS"/>
                <a:cs typeface="Trebuchet MS"/>
                <a:sym typeface="Trebuchet MS"/>
              </a:rPr>
              <a:t>Dispositions</a:t>
            </a:r>
            <a:endParaRPr sz="7200" b="1" i="1" dirty="0">
              <a:solidFill>
                <a:srgbClr val="FFFFFF"/>
              </a:solidFill>
              <a:latin typeface="Trebuchet MS"/>
              <a:ea typeface="Trebuchet MS"/>
              <a:cs typeface="Trebuchet MS"/>
              <a:sym typeface="Trebuchet MS"/>
            </a:endParaRPr>
          </a:p>
        </p:txBody>
      </p:sp>
      <p:pic>
        <p:nvPicPr>
          <p:cNvPr id="372" name="Google Shape;372;p67"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6"/>
        <p:cNvGrpSpPr/>
        <p:nvPr/>
      </p:nvGrpSpPr>
      <p:grpSpPr>
        <a:xfrm>
          <a:off x="0" y="0"/>
          <a:ext cx="0" cy="0"/>
          <a:chOff x="0" y="0"/>
          <a:chExt cx="0" cy="0"/>
        </a:xfrm>
      </p:grpSpPr>
      <p:sp>
        <p:nvSpPr>
          <p:cNvPr id="377" name="Google Shape;377;p68">
            <a:extLst>
              <a:ext uri="{C183D7F6-B498-43B3-948B-1728B52AA6E4}">
                <adec:decorative xmlns:adec="http://schemas.microsoft.com/office/drawing/2017/decorative" val="1"/>
              </a:ext>
            </a:extLst>
          </p:cNvPr>
          <p:cNvSpPr/>
          <p:nvPr/>
        </p:nvSpPr>
        <p:spPr>
          <a:xfrm>
            <a:off x="6478475" y="212950"/>
            <a:ext cx="6286500" cy="855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378" name="Google Shape;378;p68"/>
          <p:cNvSpPr txBox="1">
            <a:spLocks noGrp="1"/>
          </p:cNvSpPr>
          <p:nvPr>
            <p:ph type="title"/>
          </p:nvPr>
        </p:nvSpPr>
        <p:spPr>
          <a:xfrm>
            <a:off x="635000" y="8763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a:t>Acquisitions = Purchases </a:t>
            </a:r>
            <a:endParaRPr sz="5900"/>
          </a:p>
        </p:txBody>
      </p:sp>
      <p:sp>
        <p:nvSpPr>
          <p:cNvPr id="379" name="Google Shape;379;p68"/>
          <p:cNvSpPr txBox="1">
            <a:spLocks noGrp="1"/>
          </p:cNvSpPr>
          <p:nvPr>
            <p:ph type="body" idx="1"/>
          </p:nvPr>
        </p:nvSpPr>
        <p:spPr>
          <a:xfrm>
            <a:off x="915875" y="2460875"/>
            <a:ext cx="11430000" cy="5997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5C6670"/>
              </a:buClr>
              <a:buSzPts val="2400"/>
              <a:buFont typeface="Trebuchet MS"/>
              <a:buAutoNum type="arabicPeriod"/>
            </a:pPr>
            <a:r>
              <a:rPr lang="en-US"/>
              <a:t>Request assistance from ELT and REP with decision making early as possible </a:t>
            </a:r>
            <a:endParaRPr/>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a:t>Notify OSPB of intent to acquire property </a:t>
            </a:r>
            <a:endParaRPr/>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a:t>Evaluate alternative strategies- co-location, renovation, construction</a:t>
            </a:r>
            <a:endParaRPr/>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a:t>Determine funding source and payment method</a:t>
            </a:r>
            <a:endParaRPr/>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a:t>Engage state service broker </a:t>
            </a:r>
            <a:endParaRPr/>
          </a:p>
          <a:p>
            <a:pPr marL="457200" marR="0" lvl="0" indent="-381000" algn="l" rtl="0">
              <a:lnSpc>
                <a:spcPct val="115000"/>
              </a:lnSpc>
              <a:spcBef>
                <a:spcPts val="1000"/>
              </a:spcBef>
              <a:spcAft>
                <a:spcPts val="1000"/>
              </a:spcAft>
              <a:buClr>
                <a:srgbClr val="5C6670"/>
              </a:buClr>
              <a:buSzPts val="2400"/>
              <a:buFont typeface="Trebuchet MS"/>
              <a:buAutoNum type="arabicPeriod"/>
            </a:pPr>
            <a:r>
              <a:rPr lang="en-US"/>
              <a:t>Verify necessary approvals- OSPB, CDHE, CDC, legislature, AG</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9"/>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rgbClr val="5C6670"/>
                </a:solidFill>
              </a:rPr>
              <a:t>Dispositions = Sales</a:t>
            </a:r>
            <a:endParaRPr/>
          </a:p>
        </p:txBody>
      </p:sp>
      <p:sp>
        <p:nvSpPr>
          <p:cNvPr id="385" name="Google Shape;385;p69"/>
          <p:cNvSpPr txBox="1">
            <a:spLocks noGrp="1"/>
          </p:cNvSpPr>
          <p:nvPr>
            <p:ph type="body" idx="1"/>
          </p:nvPr>
        </p:nvSpPr>
        <p:spPr>
          <a:xfrm>
            <a:off x="650875" y="2374950"/>
            <a:ext cx="10972800" cy="60834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5C6670"/>
              </a:buClr>
              <a:buSzPts val="2400"/>
              <a:buFont typeface="Trebuchet MS"/>
              <a:buAutoNum type="arabicPeriod"/>
            </a:pPr>
            <a:r>
              <a:rPr lang="en-US">
                <a:solidFill>
                  <a:srgbClr val="5C6670"/>
                </a:solidFill>
              </a:rPr>
              <a:t>Request assistance from ELT and REP with decision making early as possible </a:t>
            </a:r>
            <a:endParaRPr>
              <a:solidFill>
                <a:srgbClr val="5C6670"/>
              </a:solidFill>
            </a:endParaRPr>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a:solidFill>
                  <a:srgbClr val="5C6670"/>
                </a:solidFill>
              </a:rPr>
              <a:t>Notify OSPB or CCHE of intent </a:t>
            </a:r>
            <a:endParaRPr>
              <a:solidFill>
                <a:srgbClr val="5C6670"/>
              </a:solidFill>
            </a:endParaRPr>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a:solidFill>
                  <a:srgbClr val="5C6670"/>
                </a:solidFill>
              </a:rPr>
              <a:t>Verify necessary approvals- OSPB, CDHE, CDC, legislature, Attorney General</a:t>
            </a:r>
            <a:endParaRPr>
              <a:solidFill>
                <a:srgbClr val="5C6670"/>
              </a:solidFill>
            </a:endParaRPr>
          </a:p>
          <a:p>
            <a:pPr marL="457200" marR="0" lvl="0" indent="-381000" algn="l" rtl="0">
              <a:lnSpc>
                <a:spcPct val="115000"/>
              </a:lnSpc>
              <a:spcBef>
                <a:spcPts val="1000"/>
              </a:spcBef>
              <a:spcAft>
                <a:spcPts val="0"/>
              </a:spcAft>
              <a:buClr>
                <a:srgbClr val="5C6670"/>
              </a:buClr>
              <a:buSzPts val="2400"/>
              <a:buFont typeface="Trebuchet MS"/>
              <a:buAutoNum type="arabicPeriod"/>
            </a:pPr>
            <a:r>
              <a:rPr lang="en-US">
                <a:solidFill>
                  <a:srgbClr val="5C6670"/>
                </a:solidFill>
              </a:rPr>
              <a:t>Prepare file documentation- survey, title commitment, environmental study, appraisal, property condition report, ADA assessment, historical preservation </a:t>
            </a:r>
            <a:endParaRPr>
              <a:solidFill>
                <a:srgbClr val="5C6670"/>
              </a:solidFill>
            </a:endParaRPr>
          </a:p>
          <a:p>
            <a:pPr marL="457200" marR="0" lvl="0" indent="-381000" algn="l" rtl="0">
              <a:lnSpc>
                <a:spcPct val="115000"/>
              </a:lnSpc>
              <a:spcBef>
                <a:spcPts val="1000"/>
              </a:spcBef>
              <a:spcAft>
                <a:spcPts val="1000"/>
              </a:spcAft>
              <a:buClr>
                <a:srgbClr val="5C6670"/>
              </a:buClr>
              <a:buSzPts val="2400"/>
              <a:buFont typeface="Trebuchet MS"/>
              <a:buAutoNum type="arabicPeriod"/>
            </a:pPr>
            <a:r>
              <a:rPr lang="en-US">
                <a:solidFill>
                  <a:srgbClr val="5C6670"/>
                </a:solidFill>
              </a:rPr>
              <a:t>Determine method of sale- sealed bid, broker listing</a:t>
            </a:r>
            <a:endParaRPr>
              <a:solidFill>
                <a:srgbClr val="5C667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0"/>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Title Transfers</a:t>
            </a:r>
            <a:endParaRPr/>
          </a:p>
        </p:txBody>
      </p:sp>
      <p:sp>
        <p:nvSpPr>
          <p:cNvPr id="391" name="Google Shape;391;p70"/>
          <p:cNvSpPr txBox="1">
            <a:spLocks noGrp="1"/>
          </p:cNvSpPr>
          <p:nvPr>
            <p:ph type="body" idx="1"/>
          </p:nvPr>
        </p:nvSpPr>
        <p:spPr>
          <a:xfrm>
            <a:off x="650875" y="2175775"/>
            <a:ext cx="11676000" cy="62823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4200"/>
              </a:spcBef>
              <a:spcAft>
                <a:spcPts val="0"/>
              </a:spcAft>
              <a:buSzPts val="1400"/>
              <a:buNone/>
            </a:pPr>
            <a:r>
              <a:rPr lang="en-US"/>
              <a:t>Some departments have statutory authority to conduct acquisitions and dispositions of real property within their agency. </a:t>
            </a:r>
            <a:endParaRPr/>
          </a:p>
          <a:p>
            <a:pPr marL="342900" lvl="0" indent="-342900" algn="l" rtl="0">
              <a:lnSpc>
                <a:spcPct val="115000"/>
              </a:lnSpc>
              <a:spcBef>
                <a:spcPts val="4200"/>
              </a:spcBef>
              <a:spcAft>
                <a:spcPts val="0"/>
              </a:spcAft>
              <a:buSzPts val="1400"/>
              <a:buNone/>
            </a:pPr>
            <a:r>
              <a:rPr lang="en-US"/>
              <a:t>Disposition process can be lengthy, lasting multiple years and spanning multiple phases depending on the size and scope of the project. Can be more efficient to first transfer the property title to DPA, allowing for the Real Estate Program to oversee the fulfillment process of these complicated transactions.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5"/>
        <p:cNvGrpSpPr/>
        <p:nvPr/>
      </p:nvGrpSpPr>
      <p:grpSpPr>
        <a:xfrm>
          <a:off x="0" y="0"/>
          <a:ext cx="0" cy="0"/>
          <a:chOff x="0" y="0"/>
          <a:chExt cx="0" cy="0"/>
        </a:xfrm>
      </p:grpSpPr>
      <p:pic>
        <p:nvPicPr>
          <p:cNvPr id="396" name="Google Shape;396;p71"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397" name="Google Shape;397;p71"/>
          <p:cNvSpPr txBox="1">
            <a:spLocks noGrp="1"/>
          </p:cNvSpPr>
          <p:nvPr>
            <p:ph type="ctrTitle"/>
          </p:nvPr>
        </p:nvSpPr>
        <p:spPr>
          <a:xfrm>
            <a:off x="5068775" y="1431050"/>
            <a:ext cx="7361400" cy="45546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Chapter 10 - Statutory Authority</a:t>
            </a:r>
            <a:endParaRPr sz="7200" b="1" i="1">
              <a:solidFill>
                <a:srgbClr val="FFFFFF"/>
              </a:solidFill>
              <a:latin typeface="Trebuchet MS"/>
              <a:ea typeface="Trebuchet MS"/>
              <a:cs typeface="Trebuchet MS"/>
              <a:sym typeface="Trebuchet MS"/>
            </a:endParaRPr>
          </a:p>
        </p:txBody>
      </p:sp>
      <p:pic>
        <p:nvPicPr>
          <p:cNvPr id="398" name="Google Shape;398;p71"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2"/>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solidFill>
                  <a:schemeClr val="lt2"/>
                </a:solidFill>
              </a:rPr>
              <a:t>Statutory Authority Overall</a:t>
            </a:r>
            <a:endParaRPr dirty="0"/>
          </a:p>
        </p:txBody>
      </p:sp>
      <p:sp>
        <p:nvSpPr>
          <p:cNvPr id="404" name="Google Shape;404;p72"/>
          <p:cNvSpPr txBox="1">
            <a:spLocks noGrp="1"/>
          </p:cNvSpPr>
          <p:nvPr>
            <p:ph type="body" idx="1"/>
          </p:nvPr>
        </p:nvSpPr>
        <p:spPr>
          <a:xfrm>
            <a:off x="650875" y="2175775"/>
            <a:ext cx="11676000" cy="62823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4200"/>
              </a:spcBef>
              <a:spcAft>
                <a:spcPts val="0"/>
              </a:spcAft>
              <a:buSzPts val="1400"/>
              <a:buNone/>
            </a:pPr>
            <a:r>
              <a:rPr lang="en-US" sz="2600"/>
              <a:t>Colorado Revised Statutes (C.R.S.) allow each agency and educational institution to direct the planning and management of real estate use and construction. </a:t>
            </a:r>
            <a:endParaRPr sz="2600"/>
          </a:p>
          <a:p>
            <a:pPr marL="342900" lvl="0" indent="-342900" algn="l" rtl="0">
              <a:lnSpc>
                <a:spcPct val="115000"/>
              </a:lnSpc>
              <a:spcBef>
                <a:spcPts val="4200"/>
              </a:spcBef>
              <a:spcAft>
                <a:spcPts val="0"/>
              </a:spcAft>
              <a:buSzPts val="1400"/>
              <a:buNone/>
            </a:pPr>
            <a:r>
              <a:rPr lang="en-US" sz="2600"/>
              <a:t>Initial oversight by the Governor's Office of State Planning and/or Budget (OSPB) or by the Colorado Commission on Higher Education (CCHE) </a:t>
            </a:r>
            <a:endParaRPr sz="2600"/>
          </a:p>
          <a:p>
            <a:pPr marL="342900" lvl="0" indent="-342900" algn="l" rtl="0">
              <a:lnSpc>
                <a:spcPct val="115000"/>
              </a:lnSpc>
              <a:spcBef>
                <a:spcPts val="4200"/>
              </a:spcBef>
              <a:spcAft>
                <a:spcPts val="0"/>
              </a:spcAft>
              <a:buSzPts val="1400"/>
              <a:buNone/>
            </a:pPr>
            <a:r>
              <a:rPr lang="en-US" sz="2600"/>
              <a:t>The, presented to the Capital Development Committee (CDC) of the Colorado General Assembly (GA) and the recommendations of the CDC are made to the Joint Budget Committee (JBC). </a:t>
            </a:r>
            <a:endParaRPr sz="2600"/>
          </a:p>
          <a:p>
            <a:pPr marL="342900" lvl="0" indent="-342900" algn="l" rtl="0">
              <a:lnSpc>
                <a:spcPct val="115000"/>
              </a:lnSpc>
              <a:spcBef>
                <a:spcPts val="4200"/>
              </a:spcBef>
              <a:spcAft>
                <a:spcPts val="0"/>
              </a:spcAft>
              <a:buSzPts val="1400"/>
              <a:buNone/>
            </a:pPr>
            <a:r>
              <a:rPr lang="en-US" sz="2600"/>
              <a:t>In addition, separate permission must be obtained from the CDC when real property is acquired or disposed.</a:t>
            </a:r>
            <a:endParaRPr sz="2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73"/>
          <p:cNvSpPr txBox="1">
            <a:spLocks noGrp="1"/>
          </p:cNvSpPr>
          <p:nvPr>
            <p:ph type="title"/>
          </p:nvPr>
        </p:nvSpPr>
        <p:spPr>
          <a:xfrm>
            <a:off x="635012" y="6331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Statutory Authority – A &amp; D </a:t>
            </a:r>
            <a:endParaRPr dirty="0"/>
          </a:p>
        </p:txBody>
      </p:sp>
      <p:sp>
        <p:nvSpPr>
          <p:cNvPr id="410" name="Google Shape;410;p73"/>
          <p:cNvSpPr txBox="1">
            <a:spLocks noGrp="1"/>
          </p:cNvSpPr>
          <p:nvPr>
            <p:ph type="body" idx="2"/>
          </p:nvPr>
        </p:nvSpPr>
        <p:spPr>
          <a:xfrm>
            <a:off x="1378200" y="1885950"/>
            <a:ext cx="10225500" cy="80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600"/>
              <a:t>C.R.S. § 24-30-1301(2)</a:t>
            </a:r>
            <a:endParaRPr sz="3600"/>
          </a:p>
        </p:txBody>
      </p:sp>
      <p:sp>
        <p:nvSpPr>
          <p:cNvPr id="411" name="Google Shape;411;p73"/>
          <p:cNvSpPr txBox="1">
            <a:spLocks noGrp="1"/>
          </p:cNvSpPr>
          <p:nvPr>
            <p:ph type="body" idx="3"/>
          </p:nvPr>
        </p:nvSpPr>
        <p:spPr>
          <a:xfrm>
            <a:off x="635000" y="4042000"/>
            <a:ext cx="10972800" cy="4686300"/>
          </a:xfrm>
          <a:prstGeom prst="rect">
            <a:avLst/>
          </a:prstGeom>
          <a:noFill/>
          <a:ln>
            <a:noFill/>
          </a:ln>
        </p:spPr>
        <p:txBody>
          <a:bodyPr spcFirstLastPara="1" wrap="square" lIns="91425" tIns="45700" rIns="91425" bIns="45700" anchor="t" anchorCtr="0">
            <a:noAutofit/>
          </a:bodyPr>
          <a:lstStyle/>
          <a:p>
            <a:pPr marL="914400" lvl="0" indent="-857250" algn="l" rtl="0">
              <a:lnSpc>
                <a:spcPct val="115000"/>
              </a:lnSpc>
              <a:spcBef>
                <a:spcPts val="0"/>
              </a:spcBef>
              <a:spcAft>
                <a:spcPts val="0"/>
              </a:spcAft>
              <a:buNone/>
            </a:pPr>
            <a:r>
              <a:rPr lang="en-US"/>
              <a:t>Capital construction includes: </a:t>
            </a:r>
            <a:endParaRPr/>
          </a:p>
          <a:p>
            <a:pPr marL="914400" lvl="0" indent="-857250" algn="l" rtl="0">
              <a:lnSpc>
                <a:spcPct val="115000"/>
              </a:lnSpc>
              <a:spcBef>
                <a:spcPts val="2000"/>
              </a:spcBef>
              <a:spcAft>
                <a:spcPts val="0"/>
              </a:spcAft>
              <a:buNone/>
            </a:pPr>
            <a:r>
              <a:rPr lang="en-US"/>
              <a:t>“Acquisition of a capital asset or disposition, construction, demolition, remodeling or renovation, site improvement or development of real property…”</a:t>
            </a:r>
            <a:endParaRPr/>
          </a:p>
          <a:p>
            <a:pPr marL="914400" lvl="0" indent="-857250" algn="l" rtl="0">
              <a:lnSpc>
                <a:spcPct val="115000"/>
              </a:lnSpc>
              <a:spcBef>
                <a:spcPts val="2000"/>
              </a:spcBef>
              <a:spcAft>
                <a:spcPts val="2000"/>
              </a:spcAft>
              <a:buNone/>
            </a:pPr>
            <a:r>
              <a:rPr lang="en-US"/>
              <a:t>Requires the Real Estate Program to be actively involved in, and sign off on, the acquisition of real estate.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4"/>
          <p:cNvSpPr txBox="1">
            <a:spLocks noGrp="1"/>
          </p:cNvSpPr>
          <p:nvPr>
            <p:ph type="title"/>
          </p:nvPr>
        </p:nvSpPr>
        <p:spPr>
          <a:xfrm>
            <a:off x="635012" y="1960175"/>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Also review </a:t>
            </a:r>
            <a:endParaRPr/>
          </a:p>
          <a:p>
            <a:pPr marL="0" lvl="0" indent="0" algn="l" rtl="0">
              <a:lnSpc>
                <a:spcPct val="100000"/>
              </a:lnSpc>
              <a:spcBef>
                <a:spcPts val="0"/>
              </a:spcBef>
              <a:spcAft>
                <a:spcPts val="0"/>
              </a:spcAft>
              <a:buSzPts val="1400"/>
              <a:buNone/>
            </a:pPr>
            <a:endParaRPr/>
          </a:p>
        </p:txBody>
      </p:sp>
      <p:sp>
        <p:nvSpPr>
          <p:cNvPr id="417" name="Google Shape;417;p74"/>
          <p:cNvSpPr txBox="1">
            <a:spLocks noGrp="1"/>
          </p:cNvSpPr>
          <p:nvPr>
            <p:ph type="body" idx="3"/>
          </p:nvPr>
        </p:nvSpPr>
        <p:spPr>
          <a:xfrm>
            <a:off x="933575" y="4025425"/>
            <a:ext cx="11482200" cy="4686300"/>
          </a:xfrm>
          <a:prstGeom prst="rect">
            <a:avLst/>
          </a:prstGeom>
          <a:noFill/>
          <a:ln>
            <a:noFill/>
          </a:ln>
        </p:spPr>
        <p:txBody>
          <a:bodyPr spcFirstLastPara="1" wrap="square" lIns="91425" tIns="45700" rIns="91425" bIns="45700" anchor="t" anchorCtr="0">
            <a:noAutofit/>
          </a:bodyPr>
          <a:lstStyle/>
          <a:p>
            <a:pPr marL="914400" lvl="0" indent="-857250" algn="l" rtl="0">
              <a:lnSpc>
                <a:spcPct val="115000"/>
              </a:lnSpc>
              <a:spcBef>
                <a:spcPts val="0"/>
              </a:spcBef>
              <a:spcAft>
                <a:spcPts val="0"/>
              </a:spcAft>
              <a:buNone/>
            </a:pPr>
            <a:r>
              <a:rPr lang="en-US"/>
              <a:t>•	Colorado Constitution</a:t>
            </a:r>
            <a:endParaRPr/>
          </a:p>
          <a:p>
            <a:pPr marL="914400" lvl="0" indent="-857250" algn="l" rtl="0">
              <a:lnSpc>
                <a:spcPct val="115000"/>
              </a:lnSpc>
              <a:spcBef>
                <a:spcPts val="1000"/>
              </a:spcBef>
              <a:spcAft>
                <a:spcPts val="0"/>
              </a:spcAft>
              <a:buNone/>
            </a:pPr>
            <a:r>
              <a:rPr lang="en-US"/>
              <a:t>•	Colorado Revised Statutes, as amended, C.R.S. § 24-30-1303 </a:t>
            </a:r>
            <a:endParaRPr/>
          </a:p>
          <a:p>
            <a:pPr marL="914400" lvl="0" indent="-857250" algn="l" rtl="0">
              <a:lnSpc>
                <a:spcPct val="115000"/>
              </a:lnSpc>
              <a:spcBef>
                <a:spcPts val="1000"/>
              </a:spcBef>
              <a:spcAft>
                <a:spcPts val="0"/>
              </a:spcAft>
              <a:buNone/>
            </a:pPr>
            <a:r>
              <a:rPr lang="en-US"/>
              <a:t>•	Department of Law policies</a:t>
            </a:r>
            <a:endParaRPr/>
          </a:p>
          <a:p>
            <a:pPr marL="914400" lvl="0" indent="-857250" algn="l" rtl="0">
              <a:lnSpc>
                <a:spcPct val="115000"/>
              </a:lnSpc>
              <a:spcBef>
                <a:spcPts val="1000"/>
              </a:spcBef>
              <a:spcAft>
                <a:spcPts val="0"/>
              </a:spcAft>
              <a:buNone/>
            </a:pPr>
            <a:r>
              <a:rPr lang="en-US"/>
              <a:t>•	Fiscal Rules (issued by the State Controller)</a:t>
            </a:r>
            <a:endParaRPr/>
          </a:p>
          <a:p>
            <a:pPr marL="914400" lvl="0" indent="-857250" algn="l" rtl="0">
              <a:lnSpc>
                <a:spcPct val="115000"/>
              </a:lnSpc>
              <a:spcBef>
                <a:spcPts val="1000"/>
              </a:spcBef>
              <a:spcAft>
                <a:spcPts val="0"/>
              </a:spcAft>
              <a:buNone/>
            </a:pPr>
            <a:r>
              <a:rPr lang="en-US"/>
              <a:t>•	State of Colorado Contract Procedures and Management Manual</a:t>
            </a:r>
            <a:endParaRPr/>
          </a:p>
          <a:p>
            <a:pPr marL="914400" lvl="0" indent="-857250" algn="l" rtl="0">
              <a:lnSpc>
                <a:spcPct val="115000"/>
              </a:lnSpc>
              <a:spcBef>
                <a:spcPts val="1000"/>
              </a:spcBef>
              <a:spcAft>
                <a:spcPts val="1000"/>
              </a:spcAft>
              <a:buNone/>
            </a:pPr>
            <a:r>
              <a:rPr lang="en-US"/>
              <a:t>•	Executive orders (issued by the Governor)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5"/>
          <p:cNvSpPr txBox="1">
            <a:spLocks noGrp="1"/>
          </p:cNvSpPr>
          <p:nvPr>
            <p:ph type="ctrTitle"/>
          </p:nvPr>
        </p:nvSpPr>
        <p:spPr>
          <a:xfrm>
            <a:off x="974700" y="3421070"/>
            <a:ext cx="11055300" cy="1268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US"/>
              <a:t>Real Estate Program Staff</a:t>
            </a:r>
            <a:endParaRPr/>
          </a:p>
        </p:txBody>
      </p:sp>
      <p:sp>
        <p:nvSpPr>
          <p:cNvPr id="423" name="Google Shape;423;p75"/>
          <p:cNvSpPr txBox="1">
            <a:spLocks noGrp="1"/>
          </p:cNvSpPr>
          <p:nvPr>
            <p:ph type="subTitle" idx="1"/>
          </p:nvPr>
        </p:nvSpPr>
        <p:spPr>
          <a:xfrm>
            <a:off x="1951050" y="4880275"/>
            <a:ext cx="9102600" cy="310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FFFF"/>
              </a:buClr>
              <a:buSzPts val="3000"/>
              <a:buFont typeface="Trebuchet MS"/>
              <a:buNone/>
            </a:pPr>
            <a:r>
              <a:rPr lang="en-US">
                <a:solidFill>
                  <a:srgbClr val="FFFFFF"/>
                </a:solidFill>
              </a:rPr>
              <a:t>Cameron Kennedy- Real Estate Program Manager</a:t>
            </a:r>
            <a:endParaRPr>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a:solidFill>
                  <a:srgbClr val="FFFFFF"/>
                </a:solidFill>
              </a:rPr>
              <a:t>cameron.kennedy@state.co.us 	</a:t>
            </a:r>
            <a:endParaRPr>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a:solidFill>
                  <a:srgbClr val="FFFFFF"/>
                </a:solidFill>
              </a:rPr>
              <a:t>720-402-4146</a:t>
            </a:r>
            <a:endParaRPr>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endParaRPr sz="100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a:solidFill>
                  <a:srgbClr val="FFFFFF"/>
                </a:solidFill>
              </a:rPr>
              <a:t>Jennifer Threlkeld- Real Estate Specialist</a:t>
            </a:r>
            <a:endParaRPr>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a:solidFill>
                  <a:srgbClr val="FFFFFF"/>
                </a:solidFill>
              </a:rPr>
              <a:t>jennifer.threlkeld@state.co.us		</a:t>
            </a:r>
            <a:endParaRPr>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a:solidFill>
                  <a:srgbClr val="FFFFFF"/>
                </a:solidFill>
              </a:rPr>
              <a:t>720-813-7642</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2"/>
          <p:cNvSpPr txBox="1">
            <a:spLocks noGrp="1"/>
          </p:cNvSpPr>
          <p:nvPr>
            <p:ph type="subTitle" idx="1"/>
          </p:nvPr>
        </p:nvSpPr>
        <p:spPr>
          <a:xfrm>
            <a:off x="1016000" y="2756475"/>
            <a:ext cx="10972800" cy="45588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Clr>
                <a:schemeClr val="accent2"/>
              </a:buClr>
              <a:buSzPts val="3000"/>
              <a:buChar char="●"/>
            </a:pPr>
            <a:r>
              <a:rPr lang="en-US">
                <a:solidFill>
                  <a:schemeClr val="accent2"/>
                </a:solidFill>
              </a:rPr>
              <a:t>Rights-of-way acquisition and maintenance by the Department of Transportation </a:t>
            </a:r>
            <a:endParaRPr>
              <a:solidFill>
                <a:schemeClr val="accent2"/>
              </a:solidFill>
            </a:endParaRPr>
          </a:p>
          <a:p>
            <a:pPr marL="457200" lvl="0" indent="-419100" algn="l" rtl="0">
              <a:lnSpc>
                <a:spcPct val="115000"/>
              </a:lnSpc>
              <a:spcBef>
                <a:spcPts val="2400"/>
              </a:spcBef>
              <a:spcAft>
                <a:spcPts val="0"/>
              </a:spcAft>
              <a:buClr>
                <a:schemeClr val="accent2"/>
              </a:buClr>
              <a:buSzPts val="3000"/>
              <a:buChar char="●"/>
            </a:pPr>
            <a:r>
              <a:rPr lang="en-US">
                <a:solidFill>
                  <a:schemeClr val="accent2"/>
                </a:solidFill>
              </a:rPr>
              <a:t>Long term holding of State land by the State Land Board </a:t>
            </a:r>
            <a:endParaRPr>
              <a:solidFill>
                <a:schemeClr val="accent2"/>
              </a:solidFill>
            </a:endParaRPr>
          </a:p>
          <a:p>
            <a:pPr marL="457200" lvl="0" indent="-419100" algn="l" rtl="0">
              <a:lnSpc>
                <a:spcPct val="115000"/>
              </a:lnSpc>
              <a:spcBef>
                <a:spcPts val="2400"/>
              </a:spcBef>
              <a:spcAft>
                <a:spcPts val="0"/>
              </a:spcAft>
              <a:buClr>
                <a:schemeClr val="accent2"/>
              </a:buClr>
              <a:buSzPts val="3000"/>
              <a:buChar char="●"/>
            </a:pPr>
            <a:r>
              <a:rPr lang="en-US">
                <a:solidFill>
                  <a:schemeClr val="accent2"/>
                </a:solidFill>
              </a:rPr>
              <a:t>Certain easements, rights-of way, vacant land leases and acquisitions by the Division of Wildlife or the Parks and Recreation Division of the Department of Natural Resources </a:t>
            </a:r>
            <a:r>
              <a:rPr lang="en-US"/>
              <a:t> </a:t>
            </a:r>
            <a:endParaRPr/>
          </a:p>
          <a:p>
            <a:pPr marL="0" lvl="0" indent="0" algn="l" rtl="0">
              <a:lnSpc>
                <a:spcPct val="100000"/>
              </a:lnSpc>
              <a:spcBef>
                <a:spcPts val="2400"/>
              </a:spcBef>
              <a:spcAft>
                <a:spcPts val="0"/>
              </a:spcAft>
              <a:buClr>
                <a:schemeClr val="lt1"/>
              </a:buClr>
              <a:buSzPts val="3000"/>
              <a:buFont typeface="Trebuchet MS"/>
              <a:buNone/>
            </a:pPr>
            <a:endParaRPr/>
          </a:p>
        </p:txBody>
      </p:sp>
      <p:sp>
        <p:nvSpPr>
          <p:cNvPr id="148" name="Google Shape;148;p32"/>
          <p:cNvSpPr txBox="1">
            <a:spLocks noGrp="1"/>
          </p:cNvSpPr>
          <p:nvPr>
            <p:ph type="ctrTitle"/>
          </p:nvPr>
        </p:nvSpPr>
        <p:spPr>
          <a:xfrm>
            <a:off x="1016000" y="1242975"/>
            <a:ext cx="10972800" cy="209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Exceptions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pic>
        <p:nvPicPr>
          <p:cNvPr id="153" name="Google Shape;153;p33"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154" name="Google Shape;154;p33"/>
          <p:cNvSpPr txBox="1">
            <a:spLocks noGrp="1"/>
          </p:cNvSpPr>
          <p:nvPr>
            <p:ph type="ctrTitle"/>
          </p:nvPr>
        </p:nvSpPr>
        <p:spPr>
          <a:xfrm>
            <a:off x="5068775" y="994000"/>
            <a:ext cx="7361400" cy="49917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Chapter 2 - Centralized </a:t>
            </a:r>
            <a:endParaRPr sz="7200" b="1" i="1">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Leasing </a:t>
            </a:r>
            <a:endParaRPr sz="7200" b="1" i="1">
              <a:solidFill>
                <a:srgbClr val="FFFFFF"/>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i="1">
                <a:solidFill>
                  <a:srgbClr val="FFFFFF"/>
                </a:solidFill>
                <a:latin typeface="Trebuchet MS"/>
                <a:ea typeface="Trebuchet MS"/>
                <a:cs typeface="Trebuchet MS"/>
                <a:sym typeface="Trebuchet MS"/>
              </a:rPr>
              <a:t>Policy</a:t>
            </a:r>
            <a:endParaRPr sz="7200" b="1" i="1">
              <a:solidFill>
                <a:srgbClr val="FFFFFF"/>
              </a:solidFill>
              <a:latin typeface="Trebuchet MS"/>
              <a:ea typeface="Trebuchet MS"/>
              <a:cs typeface="Trebuchet MS"/>
              <a:sym typeface="Trebuchet MS"/>
            </a:endParaRPr>
          </a:p>
        </p:txBody>
      </p:sp>
      <p:pic>
        <p:nvPicPr>
          <p:cNvPr id="155" name="Google Shape;155;p33"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4"/>
          <p:cNvSpPr txBox="1">
            <a:spLocks noGrp="1"/>
          </p:cNvSpPr>
          <p:nvPr>
            <p:ph type="title"/>
          </p:nvPr>
        </p:nvSpPr>
        <p:spPr>
          <a:xfrm>
            <a:off x="650875" y="1303023"/>
            <a:ext cx="10972800" cy="119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rgbClr val="5C6670"/>
                </a:solidFill>
              </a:rPr>
              <a:t>C.R.S. § 24-30-1303(1)</a:t>
            </a:r>
            <a:endParaRPr/>
          </a:p>
        </p:txBody>
      </p:sp>
      <p:sp>
        <p:nvSpPr>
          <p:cNvPr id="161" name="Google Shape;161;p34"/>
          <p:cNvSpPr txBox="1">
            <a:spLocks noGrp="1"/>
          </p:cNvSpPr>
          <p:nvPr>
            <p:ph type="body" idx="1"/>
          </p:nvPr>
        </p:nvSpPr>
        <p:spPr>
          <a:xfrm>
            <a:off x="650875" y="3049450"/>
            <a:ext cx="10972800" cy="54087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SzPts val="1400"/>
              <a:buNone/>
            </a:pPr>
            <a:r>
              <a:rPr lang="en-US" sz="3600">
                <a:solidFill>
                  <a:srgbClr val="5C6670"/>
                </a:solidFill>
              </a:rPr>
              <a:t>a.	Negotiate and execute leases with private lessors and state owned lands</a:t>
            </a:r>
            <a:endParaRPr sz="3600">
              <a:solidFill>
                <a:srgbClr val="5C6670"/>
              </a:solidFill>
            </a:endParaRPr>
          </a:p>
          <a:p>
            <a:pPr marL="514350" marR="0" lvl="0" indent="-514350" algn="l" rtl="0">
              <a:lnSpc>
                <a:spcPct val="100000"/>
              </a:lnSpc>
              <a:spcBef>
                <a:spcPts val="1000"/>
              </a:spcBef>
              <a:spcAft>
                <a:spcPts val="0"/>
              </a:spcAft>
              <a:buSzPts val="1400"/>
              <a:buNone/>
            </a:pPr>
            <a:r>
              <a:rPr lang="en-US" sz="3600">
                <a:solidFill>
                  <a:srgbClr val="5C6670"/>
                </a:solidFill>
              </a:rPr>
              <a:t>b.	Negotiate and approve easements and rights-of-way</a:t>
            </a:r>
            <a:endParaRPr sz="3600">
              <a:solidFill>
                <a:srgbClr val="5C6670"/>
              </a:solidFill>
            </a:endParaRPr>
          </a:p>
          <a:p>
            <a:pPr marL="514350" marR="0" lvl="0" indent="-514350" algn="l" rtl="0">
              <a:lnSpc>
                <a:spcPct val="100000"/>
              </a:lnSpc>
              <a:spcBef>
                <a:spcPts val="1000"/>
              </a:spcBef>
              <a:spcAft>
                <a:spcPts val="0"/>
              </a:spcAft>
              <a:buSzPts val="1400"/>
              <a:buNone/>
            </a:pPr>
            <a:r>
              <a:rPr lang="en-US" sz="3600">
                <a:solidFill>
                  <a:srgbClr val="5C6670"/>
                </a:solidFill>
              </a:rPr>
              <a:t>h.	Develop office space occupancy standards</a:t>
            </a:r>
            <a:endParaRPr sz="3600">
              <a:solidFill>
                <a:srgbClr val="5C6670"/>
              </a:solidFill>
            </a:endParaRPr>
          </a:p>
          <a:p>
            <a:pPr marL="514350" marR="0" lvl="0" indent="-514350" algn="l" rtl="0">
              <a:lnSpc>
                <a:spcPct val="100000"/>
              </a:lnSpc>
              <a:spcBef>
                <a:spcPts val="1000"/>
              </a:spcBef>
              <a:spcAft>
                <a:spcPts val="0"/>
              </a:spcAft>
              <a:buSzPts val="1400"/>
              <a:buNone/>
            </a:pPr>
            <a:endParaRPr sz="3600">
              <a:solidFill>
                <a:srgbClr val="5C6670"/>
              </a:solidFill>
            </a:endParaRPr>
          </a:p>
          <a:p>
            <a:pPr marL="514350" marR="0" lvl="0" indent="-514350" algn="l" rtl="0">
              <a:lnSpc>
                <a:spcPct val="100000"/>
              </a:lnSpc>
              <a:spcBef>
                <a:spcPts val="1000"/>
              </a:spcBef>
              <a:spcAft>
                <a:spcPts val="0"/>
              </a:spcAft>
              <a:buSzPts val="1400"/>
              <a:buNone/>
            </a:pPr>
            <a:r>
              <a:rPr lang="en-US" sz="3600">
                <a:solidFill>
                  <a:srgbClr val="5C6670"/>
                </a:solidFill>
              </a:rPr>
              <a:t>Applies to all space acquisitions whether by lease, sublease, lease/ purchase or license </a:t>
            </a:r>
            <a:endParaRPr sz="3600">
              <a:solidFill>
                <a:srgbClr val="5C6670"/>
              </a:solidFill>
            </a:endParaRPr>
          </a:p>
          <a:p>
            <a:pPr marL="514350" marR="0" lvl="0" indent="-514350" algn="l" rtl="0">
              <a:lnSpc>
                <a:spcPct val="100000"/>
              </a:lnSpc>
              <a:spcBef>
                <a:spcPts val="1000"/>
              </a:spcBef>
              <a:spcAft>
                <a:spcPts val="0"/>
              </a:spcAft>
              <a:buSzPts val="1400"/>
              <a:buNone/>
            </a:pPr>
            <a:endParaRPr>
              <a:solidFill>
                <a:srgbClr val="5C6670"/>
              </a:solidFill>
            </a:endParaRPr>
          </a:p>
          <a:p>
            <a:pPr marL="514350" marR="0" lvl="0" indent="-514350" algn="l" rtl="0">
              <a:lnSpc>
                <a:spcPct val="100000"/>
              </a:lnSpc>
              <a:spcBef>
                <a:spcPts val="0"/>
              </a:spcBef>
              <a:spcAft>
                <a:spcPts val="0"/>
              </a:spcAft>
              <a:buSzPts val="1400"/>
              <a:buNone/>
            </a:pPr>
            <a:endParaRPr>
              <a:solidFill>
                <a:srgbClr val="5C6670"/>
              </a:solidFill>
            </a:endParaRPr>
          </a:p>
          <a:p>
            <a:pPr marL="514350" marR="0" lvl="0" indent="-514350" algn="l" rtl="0">
              <a:lnSpc>
                <a:spcPct val="100000"/>
              </a:lnSpc>
              <a:spcBef>
                <a:spcPts val="0"/>
              </a:spcBef>
              <a:spcAft>
                <a:spcPts val="0"/>
              </a:spcAft>
              <a:buSzPts val="1400"/>
              <a:buNone/>
            </a:pPr>
            <a:endParaRPr>
              <a:solidFill>
                <a:srgbClr val="5C667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5"/>
          <p:cNvSpPr txBox="1">
            <a:spLocks noGrp="1"/>
          </p:cNvSpPr>
          <p:nvPr>
            <p:ph type="title"/>
          </p:nvPr>
        </p:nvSpPr>
        <p:spPr>
          <a:xfrm>
            <a:off x="635012" y="6331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Statutory Authority</a:t>
            </a:r>
            <a:endParaRPr/>
          </a:p>
        </p:txBody>
      </p:sp>
      <p:sp>
        <p:nvSpPr>
          <p:cNvPr id="167" name="Google Shape;167;p35"/>
          <p:cNvSpPr txBox="1">
            <a:spLocks noGrp="1"/>
          </p:cNvSpPr>
          <p:nvPr>
            <p:ph type="body" idx="2"/>
          </p:nvPr>
        </p:nvSpPr>
        <p:spPr>
          <a:xfrm>
            <a:off x="1378200" y="1885950"/>
            <a:ext cx="10225500" cy="80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600"/>
              <a:t>C.R.S. § 24-30-1303.5 </a:t>
            </a:r>
            <a:endParaRPr sz="3600"/>
          </a:p>
        </p:txBody>
      </p:sp>
      <p:sp>
        <p:nvSpPr>
          <p:cNvPr id="168" name="Google Shape;168;p35"/>
          <p:cNvSpPr txBox="1">
            <a:spLocks noGrp="1"/>
          </p:cNvSpPr>
          <p:nvPr>
            <p:ph type="body" idx="3"/>
          </p:nvPr>
        </p:nvSpPr>
        <p:spPr>
          <a:xfrm>
            <a:off x="635000" y="4042000"/>
            <a:ext cx="10972800" cy="4686300"/>
          </a:xfrm>
          <a:prstGeom prst="rect">
            <a:avLst/>
          </a:prstGeom>
          <a:noFill/>
          <a:ln>
            <a:noFill/>
          </a:ln>
        </p:spPr>
        <p:txBody>
          <a:bodyPr spcFirstLastPara="1" wrap="square" lIns="91425" tIns="45700" rIns="91425" bIns="45700" anchor="t" anchorCtr="0">
            <a:noAutofit/>
          </a:bodyPr>
          <a:lstStyle/>
          <a:p>
            <a:pPr marL="914400" lvl="0" indent="-857250" algn="l" rtl="0">
              <a:lnSpc>
                <a:spcPct val="115000"/>
              </a:lnSpc>
              <a:spcBef>
                <a:spcPts val="0"/>
              </a:spcBef>
              <a:spcAft>
                <a:spcPts val="0"/>
              </a:spcAft>
              <a:buNone/>
            </a:pPr>
            <a:r>
              <a:rPr lang="en-US"/>
              <a:t>(1)	Maintain an inventory of all state-owned lands and buildings. Maintain an inventory of all leases. Correct any defects in order to vest marketable title in the state.</a:t>
            </a:r>
            <a:endParaRPr/>
          </a:p>
          <a:p>
            <a:pPr marL="914400" lvl="0" indent="-857250" algn="l" rtl="0">
              <a:lnSpc>
                <a:spcPct val="115000"/>
              </a:lnSpc>
              <a:spcBef>
                <a:spcPts val="2000"/>
              </a:spcBef>
              <a:spcAft>
                <a:spcPts val="0"/>
              </a:spcAft>
              <a:buNone/>
            </a:pPr>
            <a:r>
              <a:rPr lang="en-US"/>
              <a:t>(3)	Establish procedure for required reporting of all acquisitions and dispositions of real property. </a:t>
            </a:r>
            <a:endParaRPr/>
          </a:p>
          <a:p>
            <a:pPr marL="914400" lvl="0" indent="-857250" algn="l" rtl="0">
              <a:lnSpc>
                <a:spcPct val="115000"/>
              </a:lnSpc>
              <a:spcBef>
                <a:spcPts val="2000"/>
              </a:spcBef>
              <a:spcAft>
                <a:spcPts val="2000"/>
              </a:spcAft>
              <a:buNone/>
            </a:pPr>
            <a:r>
              <a:rPr lang="en-US"/>
              <a:t>(6)	Prepare and provide an annual report of acquisitions and dispositions to the CDC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6"/>
          <p:cNvSpPr txBox="1">
            <a:spLocks noGrp="1"/>
          </p:cNvSpPr>
          <p:nvPr>
            <p:ph type="ctrTitle"/>
          </p:nvPr>
        </p:nvSpPr>
        <p:spPr>
          <a:xfrm>
            <a:off x="1016000" y="2613250"/>
            <a:ext cx="10972800" cy="535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3600" b="0" i="0">
                <a:solidFill>
                  <a:schemeClr val="accent2"/>
                </a:solidFill>
              </a:rPr>
              <a:t>Ensure they serve the needs of the State </a:t>
            </a:r>
            <a:endParaRPr sz="3600" b="0" i="0">
              <a:solidFill>
                <a:schemeClr val="accent2"/>
              </a:solidFill>
            </a:endParaRPr>
          </a:p>
          <a:p>
            <a:pPr marL="0" lvl="0" indent="0" algn="l" rtl="0">
              <a:lnSpc>
                <a:spcPct val="115000"/>
              </a:lnSpc>
              <a:spcBef>
                <a:spcPts val="2000"/>
              </a:spcBef>
              <a:spcAft>
                <a:spcPts val="0"/>
              </a:spcAft>
              <a:buNone/>
            </a:pPr>
            <a:r>
              <a:rPr lang="en-US" sz="3600" b="0" i="0">
                <a:solidFill>
                  <a:schemeClr val="accent2"/>
                </a:solidFill>
              </a:rPr>
              <a:t>Are completed according to specific requirements set out in the state’s constitution, statutes, fiscal rules, and official policies and procedures</a:t>
            </a:r>
            <a:endParaRPr sz="3600" b="0" i="0">
              <a:solidFill>
                <a:schemeClr val="accent2"/>
              </a:solidFill>
            </a:endParaRPr>
          </a:p>
          <a:p>
            <a:pPr marL="0" lvl="0" indent="0" algn="l" rtl="0">
              <a:lnSpc>
                <a:spcPct val="115000"/>
              </a:lnSpc>
              <a:spcBef>
                <a:spcPts val="2000"/>
              </a:spcBef>
              <a:spcAft>
                <a:spcPts val="2000"/>
              </a:spcAft>
              <a:buNone/>
            </a:pPr>
            <a:r>
              <a:rPr lang="en-US" sz="3600" b="0" i="0">
                <a:solidFill>
                  <a:schemeClr val="accent2"/>
                </a:solidFill>
              </a:rPr>
              <a:t>Most importantly, must represent a fair value to the State in the prevailing market conditions</a:t>
            </a:r>
            <a:endParaRPr sz="3600" b="0" i="0"/>
          </a:p>
        </p:txBody>
      </p:sp>
      <p:sp>
        <p:nvSpPr>
          <p:cNvPr id="174" name="Google Shape;174;p36"/>
          <p:cNvSpPr txBox="1">
            <a:spLocks noGrp="1"/>
          </p:cNvSpPr>
          <p:nvPr>
            <p:ph type="title"/>
          </p:nvPr>
        </p:nvSpPr>
        <p:spPr>
          <a:xfrm>
            <a:off x="635000" y="1127350"/>
            <a:ext cx="109728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4800" i="1">
                <a:solidFill>
                  <a:srgbClr val="FFFFFF"/>
                </a:solidFill>
                <a:latin typeface="Trebuchet MS"/>
                <a:ea typeface="Trebuchet MS"/>
                <a:cs typeface="Trebuchet MS"/>
                <a:sym typeface="Trebuchet MS"/>
              </a:rPr>
              <a:t>Real Estate Transactions </a:t>
            </a:r>
            <a:endParaRPr sz="4800" i="1">
              <a:solidFill>
                <a:srgbClr val="FFFFFF"/>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2336</Words>
  <Application>Microsoft Office PowerPoint</Application>
  <PresentationFormat>Custom</PresentationFormat>
  <Paragraphs>229</Paragraphs>
  <Slides>48</Slides>
  <Notes>48</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48</vt:i4>
      </vt:variant>
    </vt:vector>
  </HeadingPairs>
  <TitlesOfParts>
    <vt:vector size="58" baseType="lpstr">
      <vt:lpstr>Arial</vt:lpstr>
      <vt:lpstr>Avenir</vt:lpstr>
      <vt:lpstr>Trebuchet MS</vt:lpstr>
      <vt:lpstr>Office Theme</vt:lpstr>
      <vt:lpstr>6_Office Theme</vt:lpstr>
      <vt:lpstr>1_Office Theme</vt:lpstr>
      <vt:lpstr>3_Office Theme</vt:lpstr>
      <vt:lpstr>2_Office Theme</vt:lpstr>
      <vt:lpstr>5_Office Theme</vt:lpstr>
      <vt:lpstr>4_Office Theme</vt:lpstr>
      <vt:lpstr>Real Estate Program Policy &amp; Procedure Manual</vt:lpstr>
      <vt:lpstr>Chapter 1 - Introduction</vt:lpstr>
      <vt:lpstr>Introduction  </vt:lpstr>
      <vt:lpstr>Mission</vt:lpstr>
      <vt:lpstr>Exceptions</vt:lpstr>
      <vt:lpstr>Chapter 2 - Centralized  Leasing  Policy</vt:lpstr>
      <vt:lpstr>C.R.S. § 24-30-1303(1)</vt:lpstr>
      <vt:lpstr>Statutory Authority</vt:lpstr>
      <vt:lpstr>Ensure they serve the needs of the State  Are completed according to specific requirements set out in the state’s constitution, statutes, fiscal rules, and official policies and procedures Most importantly, must represent a fair value to the State in the prevailing market conditions</vt:lpstr>
      <vt:lpstr>Responsibilities include:</vt:lpstr>
      <vt:lpstr>Real Estate Delegate Authority</vt:lpstr>
      <vt:lpstr>Chapter 3 - Leasing  Procedures</vt:lpstr>
      <vt:lpstr>Basic Steps</vt:lpstr>
      <vt:lpstr>1 - Request and Approval Phase</vt:lpstr>
      <vt:lpstr>2- Engagement Phase</vt:lpstr>
      <vt:lpstr>3 - Transaction Phase</vt:lpstr>
      <vt:lpstr>Green Lease Policy  </vt:lpstr>
      <vt:lpstr>Colocation Requirements  </vt:lpstr>
      <vt:lpstr>Document Review </vt:lpstr>
      <vt:lpstr>Signature Authority  </vt:lpstr>
      <vt:lpstr>Early Termination of a Lease </vt:lpstr>
      <vt:lpstr>Chapter 4 - Leasing Forms</vt:lpstr>
      <vt:lpstr>Gross Lease Agreement</vt:lpstr>
      <vt:lpstr>Interagency Lease Agreement</vt:lpstr>
      <vt:lpstr>Lease Amendment Template</vt:lpstr>
      <vt:lpstr>Accessibility for All </vt:lpstr>
      <vt:lpstr>Chapter 5 - State Service Broker </vt:lpstr>
      <vt:lpstr>State Service Broker</vt:lpstr>
      <vt:lpstr>Specific Counties </vt:lpstr>
      <vt:lpstr>Professional Real Estate Representation</vt:lpstr>
      <vt:lpstr>Broker Services</vt:lpstr>
      <vt:lpstr>Broker Compensation </vt:lpstr>
      <vt:lpstr>Chapter 6 - Easements and Licensing Agreements</vt:lpstr>
      <vt:lpstr>Easement Agreements / Licensing Agreements / Parking Agreements </vt:lpstr>
      <vt:lpstr>Chapter 7 - Office Space Standards</vt:lpstr>
      <vt:lpstr>Office Space Standards </vt:lpstr>
      <vt:lpstr>Space Standard Recommendations</vt:lpstr>
      <vt:lpstr>Chapter 8 - Higher Edication </vt:lpstr>
      <vt:lpstr>Colorado Commission on Higher Education Leasing Policy</vt:lpstr>
      <vt:lpstr>Chapter 9 - Acquisitions  and  Dispositions</vt:lpstr>
      <vt:lpstr>Acquisitions = Purchases </vt:lpstr>
      <vt:lpstr>Dispositions = Sales</vt:lpstr>
      <vt:lpstr>Title Transfers</vt:lpstr>
      <vt:lpstr>Chapter 10 - Statutory Authority</vt:lpstr>
      <vt:lpstr>Statutory Authority Overall</vt:lpstr>
      <vt:lpstr>Statutory Authority – A &amp; D </vt:lpstr>
      <vt:lpstr>Also review  </vt:lpstr>
      <vt:lpstr>Real Estate Program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Threlkeld, Jennifer</cp:lastModifiedBy>
  <cp:revision>1</cp:revision>
  <dcterms:modified xsi:type="dcterms:W3CDTF">2026-01-16T22:14:48Z</dcterms:modified>
</cp:coreProperties>
</file>