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 id="2147483676" r:id="rId4"/>
    <p:sldMasterId id="2147483677" r:id="rId5"/>
    <p:sldMasterId id="2147483678" r:id="rId6"/>
    <p:sldMasterId id="2147483679" r:id="rId7"/>
    <p:sldMasterId id="2147483680" r:id="rId8"/>
  </p:sldMasterIdLst>
  <p:notesMasterIdLst>
    <p:notesMasterId r:id="rId4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2">
          <p15:clr>
            <a:srgbClr val="000000"/>
          </p15:clr>
        </p15:guide>
        <p15:guide id="2" pos="40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22" y="67"/>
      </p:cViewPr>
      <p:guideLst>
        <p:guide orient="horz" pos="2832"/>
        <p:guide pos="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04d4d47aa_0_1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3804d4d47aa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04d4d47aa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g3804d4d47aa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804d4d47aa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g3804d4d47aa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804d4d47aa_0_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g3804d4d47a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804d4d47aa_0_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g3804d4d47aa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5b0a20963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3b5b0a2096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804d4d47aa_0_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g3804d4d47aa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804d4d47aa_0_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g3804d4d47a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804d4d47aa_0_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g3804d4d47aa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89aa736d1_1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3b89aa736d1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89aa736d1_1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g3b89aa736d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804d4d47aa_0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g3804d4d47a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804d4d47aa_0_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g3804d4d47aa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804d4d47aa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g3804d4d47aa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804d4d47aa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g3804d4d47a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804d4d47aa_0_1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3804d4d47aa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804d4d47aa_0_1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2" name="Google Shape;302;g3804d4d47aa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804d4d47aa_0_1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3804d4d47aa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804d4d47aa_0_1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g3804d4d47aa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b89aa736d1_1_1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3b89aa736d1_1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804d4d47aa_0_1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6" name="Google Shape;326;g3804d4d47aa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2" name="Google Shape;33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804d4d47a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g3804d4d47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04d4d47aa_0_1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3804d4d47aa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804d4d47aa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3804d4d47a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804d4d47aa_0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g3804d4d47aa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74725" y="3548063"/>
            <a:ext cx="11055350" cy="209073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951038" y="5638800"/>
            <a:ext cx="9102725" cy="2381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FFFFFF"/>
              </a:buClr>
              <a:buSzPts val="3000"/>
              <a:buFont typeface="Trebuchet MS"/>
              <a:buNone/>
              <a:defRPr sz="3000" b="0" i="0" u="none" strike="noStrike" cap="none">
                <a:solidFill>
                  <a:srgbClr val="FFFFF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70" name="Google Shape;70;p14"/>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73" name="Google Shape;73;p15"/>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74" name="Google Shape;74;p15"/>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77" name="Google Shape;77;p16"/>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1"/>
        <p:cNvGrpSpPr/>
        <p:nvPr/>
      </p:nvGrpSpPr>
      <p:grpSpPr>
        <a:xfrm>
          <a:off x="0" y="0"/>
          <a:ext cx="0" cy="0"/>
          <a:chOff x="0" y="0"/>
          <a:chExt cx="0" cy="0"/>
        </a:xfrm>
      </p:grpSpPr>
      <p:pic>
        <p:nvPicPr>
          <p:cNvPr id="82" name="Google Shape;82;p18" descr="Georgetown.jpg"/>
          <p:cNvPicPr preferRelativeResize="0"/>
          <p:nvPr/>
        </p:nvPicPr>
        <p:blipFill rotWithShape="1">
          <a:blip r:embed="rId2">
            <a:alphaModFix/>
          </a:blip>
          <a:srcRect l="4988" t="1700" r="5241" b="1701"/>
          <a:stretch/>
        </p:blipFill>
        <p:spPr>
          <a:xfrm>
            <a:off x="647700" y="463550"/>
            <a:ext cx="5545138" cy="7954963"/>
          </a:xfrm>
          <a:prstGeom prst="rect">
            <a:avLst/>
          </a:prstGeom>
          <a:noFill/>
          <a:ln>
            <a:noFill/>
          </a:ln>
        </p:spPr>
      </p:pic>
      <p:pic>
        <p:nvPicPr>
          <p:cNvPr id="83" name="Google Shape;83;p18" descr="fall_in_co_4x3.jpg"/>
          <p:cNvPicPr preferRelativeResize="0"/>
          <p:nvPr/>
        </p:nvPicPr>
        <p:blipFill rotWithShape="1">
          <a:blip r:embed="rId3">
            <a:alphaModFix/>
          </a:blip>
          <a:srcRect l="63" t="121" r="63" b="11898"/>
          <a:stretch/>
        </p:blipFill>
        <p:spPr>
          <a:xfrm>
            <a:off x="6821488" y="461963"/>
            <a:ext cx="5546725" cy="3665537"/>
          </a:xfrm>
          <a:prstGeom prst="rect">
            <a:avLst/>
          </a:prstGeom>
          <a:noFill/>
          <a:ln>
            <a:noFill/>
          </a:ln>
        </p:spPr>
      </p:pic>
      <p:pic>
        <p:nvPicPr>
          <p:cNvPr id="84" name="Google Shape;84;p18" descr="convention_4x3.jpg"/>
          <p:cNvPicPr preferRelativeResize="0"/>
          <p:nvPr/>
        </p:nvPicPr>
        <p:blipFill rotWithShape="1">
          <a:blip r:embed="rId4">
            <a:alphaModFix/>
          </a:blip>
          <a:srcRect t="4950" b="7000"/>
          <a:stretch/>
        </p:blipFill>
        <p:spPr>
          <a:xfrm>
            <a:off x="6819900" y="4754563"/>
            <a:ext cx="5549900" cy="36639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87" name="Google Shape;87;p19"/>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8"/>
        <p:cNvGrpSpPr/>
        <p:nvPr/>
      </p:nvGrpSpPr>
      <p:grpSpPr>
        <a:xfrm>
          <a:off x="0" y="0"/>
          <a:ext cx="0" cy="0"/>
          <a:chOff x="0" y="0"/>
          <a:chExt cx="0" cy="0"/>
        </a:xfrm>
      </p:grpSpPr>
      <p:sp>
        <p:nvSpPr>
          <p:cNvPr id="89" name="Google Shape;89;p20"/>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0" name="Google Shape;90;p20"/>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91" name="Google Shape;91;p20"/>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4" name="Google Shape;94;p21"/>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23"/>
          <p:cNvSpPr txBox="1">
            <a:spLocks noGrp="1"/>
          </p:cNvSpPr>
          <p:nvPr>
            <p:ph type="subTitle" idx="1"/>
          </p:nvPr>
        </p:nvSpPr>
        <p:spPr>
          <a:xfrm>
            <a:off x="630935" y="4038600"/>
            <a:ext cx="10972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chemeClr val="lt1"/>
              </a:buClr>
              <a:buSzPts val="3400"/>
              <a:buFont typeface="Trebuchet MS"/>
              <a:buNone/>
              <a:defRPr sz="3400" b="1"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0" name="Google Shape;100;p23"/>
          <p:cNvSpPr txBox="1">
            <a:spLocks noGrp="1"/>
          </p:cNvSpPr>
          <p:nvPr>
            <p:ph type="title"/>
          </p:nvPr>
        </p:nvSpPr>
        <p:spPr>
          <a:xfrm>
            <a:off x="655637" y="444500"/>
            <a:ext cx="10972800" cy="1252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1" name="Google Shape;101;p23"/>
          <p:cNvSpPr txBox="1">
            <a:spLocks noGrp="1"/>
          </p:cNvSpPr>
          <p:nvPr>
            <p:ph type="body" idx="2"/>
          </p:nvPr>
        </p:nvSpPr>
        <p:spPr>
          <a:xfrm>
            <a:off x="635000" y="1828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2" name="Google Shape;102;p23"/>
          <p:cNvSpPr txBox="1">
            <a:spLocks noGrp="1"/>
          </p:cNvSpPr>
          <p:nvPr>
            <p:ph type="body" idx="3"/>
          </p:nvPr>
        </p:nvSpPr>
        <p:spPr>
          <a:xfrm>
            <a:off x="635000" y="4876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55638" y="444501"/>
            <a:ext cx="10741025" cy="8508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5" name="Google Shape;105;p24"/>
          <p:cNvSpPr txBox="1">
            <a:spLocks noGrp="1"/>
          </p:cNvSpPr>
          <p:nvPr>
            <p:ph type="body" idx="1"/>
          </p:nvPr>
        </p:nvSpPr>
        <p:spPr>
          <a:xfrm>
            <a:off x="650875" y="39624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6" name="Google Shape;106;p24"/>
          <p:cNvSpPr txBox="1">
            <a:spLocks noGrp="1"/>
          </p:cNvSpPr>
          <p:nvPr>
            <p:ph type="body" idx="2"/>
          </p:nvPr>
        </p:nvSpPr>
        <p:spPr>
          <a:xfrm>
            <a:off x="650875" y="14478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66750" y="458788"/>
            <a:ext cx="5522913" cy="2825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3" name="Google Shape;113;p26"/>
          <p:cNvSpPr txBox="1">
            <a:spLocks noGrp="1"/>
          </p:cNvSpPr>
          <p:nvPr>
            <p:ph type="body" idx="1"/>
          </p:nvPr>
        </p:nvSpPr>
        <p:spPr>
          <a:xfrm>
            <a:off x="666750" y="1993900"/>
            <a:ext cx="5522913" cy="6407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14" name="Google Shape;114;p26"/>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666750" y="458788"/>
            <a:ext cx="5522913" cy="79232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7" name="Google Shape;117;p27"/>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1"/>
        <p:cNvGrpSpPr/>
        <p:nvPr/>
      </p:nvGrpSpPr>
      <p:grpSpPr>
        <a:xfrm>
          <a:off x="0" y="0"/>
          <a:ext cx="0" cy="0"/>
          <a:chOff x="0" y="0"/>
          <a:chExt cx="0" cy="0"/>
        </a:xfrm>
      </p:grpSpPr>
      <p:pic>
        <p:nvPicPr>
          <p:cNvPr id="122" name="Google Shape;122;p29" descr="Georgetown.jpg"/>
          <p:cNvPicPr preferRelativeResize="0"/>
          <p:nvPr/>
        </p:nvPicPr>
        <p:blipFill rotWithShape="1">
          <a:blip r:embed="rId2">
            <a:alphaModFix/>
          </a:blip>
          <a:srcRect l="4991" t="1700" r="5233" b="1700"/>
          <a:stretch/>
        </p:blipFill>
        <p:spPr>
          <a:xfrm>
            <a:off x="647700" y="463550"/>
            <a:ext cx="5545139" cy="7954963"/>
          </a:xfrm>
          <a:prstGeom prst="rect">
            <a:avLst/>
          </a:prstGeom>
          <a:noFill/>
          <a:ln>
            <a:noFill/>
          </a:ln>
        </p:spPr>
      </p:pic>
      <p:pic>
        <p:nvPicPr>
          <p:cNvPr id="123" name="Google Shape;123;p29" descr="fall_in_co_4x3.jpg"/>
          <p:cNvPicPr preferRelativeResize="0"/>
          <p:nvPr/>
        </p:nvPicPr>
        <p:blipFill rotWithShape="1">
          <a:blip r:embed="rId3">
            <a:alphaModFix/>
          </a:blip>
          <a:srcRect l="59" t="123" r="69" b="11895"/>
          <a:stretch/>
        </p:blipFill>
        <p:spPr>
          <a:xfrm>
            <a:off x="6821488" y="461963"/>
            <a:ext cx="5546725" cy="3665536"/>
          </a:xfrm>
          <a:prstGeom prst="rect">
            <a:avLst/>
          </a:prstGeom>
          <a:noFill/>
          <a:ln>
            <a:noFill/>
          </a:ln>
        </p:spPr>
      </p:pic>
      <p:pic>
        <p:nvPicPr>
          <p:cNvPr id="124" name="Google Shape;124;p29" descr="convention_4x3.jpg"/>
          <p:cNvPicPr preferRelativeResize="0"/>
          <p:nvPr/>
        </p:nvPicPr>
        <p:blipFill rotWithShape="1">
          <a:blip r:embed="rId4">
            <a:alphaModFix/>
          </a:blip>
          <a:srcRect t="4948" b="7000"/>
          <a:stretch/>
        </p:blipFill>
        <p:spPr>
          <a:xfrm>
            <a:off x="6819900" y="4754563"/>
            <a:ext cx="5549900" cy="366395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27" name="Google Shape;127;p30"/>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1016000" y="2536825"/>
            <a:ext cx="10972800" cy="2090700"/>
          </a:xfrm>
          <a:prstGeom prst="rect">
            <a:avLst/>
          </a:prstGeom>
          <a:noFill/>
          <a:ln>
            <a:noFill/>
          </a:ln>
        </p:spPr>
        <p:txBody>
          <a:bodyPr spcFirstLastPara="1" wrap="square" lIns="91425" tIns="45700" rIns="91425" bIns="45700" anchor="b" anchorCtr="0">
            <a:noAutofit/>
          </a:bodyPr>
          <a:lstStyle>
            <a:lvl1pPr marR="0" lvl="0" algn="ctr">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30" name="Google Shape;130;p31"/>
          <p:cNvSpPr txBox="1">
            <a:spLocks noGrp="1"/>
          </p:cNvSpPr>
          <p:nvPr>
            <p:ph type="subTitle" idx="1"/>
          </p:nvPr>
        </p:nvSpPr>
        <p:spPr>
          <a:xfrm>
            <a:off x="1016000" y="4822825"/>
            <a:ext cx="10972800" cy="24924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31" name="Google Shape;131;p31"/>
          <p:cNvSpPr txBox="1">
            <a:spLocks noGrp="1"/>
          </p:cNvSpPr>
          <p:nvPr>
            <p:ph type="body" idx="2"/>
          </p:nvPr>
        </p:nvSpPr>
        <p:spPr>
          <a:xfrm>
            <a:off x="1016000" y="1752600"/>
            <a:ext cx="10972800" cy="628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34" name="Google Shape;134;p32"/>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37" name="Google Shape;137;p33"/>
          <p:cNvSpPr txBox="1">
            <a:spLocks noGrp="1"/>
          </p:cNvSpPr>
          <p:nvPr>
            <p:ph type="body" idx="1"/>
          </p:nvPr>
        </p:nvSpPr>
        <p:spPr>
          <a:xfrm>
            <a:off x="666750" y="1993900"/>
            <a:ext cx="5523000" cy="6407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38" name="Google Shape;138;p33"/>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6" descr="fall_in_co_4x3.jpg"/>
          <p:cNvPicPr preferRelativeResize="0"/>
          <p:nvPr/>
        </p:nvPicPr>
        <p:blipFill rotWithShape="1">
          <a:blip r:embed="rId2">
            <a:alphaModFix/>
          </a:blip>
          <a:srcRect/>
          <a:stretch/>
        </p:blipFill>
        <p:spPr>
          <a:xfrm>
            <a:off x="0" y="0"/>
            <a:ext cx="13030200" cy="9772650"/>
          </a:xfrm>
          <a:prstGeom prst="rect">
            <a:avLst/>
          </a:prstGeom>
          <a:noFill/>
          <a:ln>
            <a:noFill/>
          </a:ln>
        </p:spPr>
      </p:pic>
      <p:pic>
        <p:nvPicPr>
          <p:cNvPr id="22" name="Google Shape;22;p6"/>
          <p:cNvPicPr preferRelativeResize="0"/>
          <p:nvPr/>
        </p:nvPicPr>
        <p:blipFill rotWithShape="1">
          <a:blip r:embed="rId3">
            <a:alphaModFix/>
          </a:blip>
          <a:srcRect/>
          <a:stretch/>
        </p:blipFill>
        <p:spPr>
          <a:xfrm>
            <a:off x="427038" y="9103659"/>
            <a:ext cx="2735295" cy="470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7"/>
          <p:cNvSpPr/>
          <p:nvPr/>
        </p:nvSpPr>
        <p:spPr>
          <a:xfrm>
            <a:off x="1092200" y="2667000"/>
            <a:ext cx="1524000" cy="1524000"/>
          </a:xfrm>
          <a:prstGeom prst="rect">
            <a:avLst/>
          </a:prstGeom>
          <a:solidFill>
            <a:schemeClr val="l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5" name="Google Shape;25;p7"/>
          <p:cNvSpPr txBox="1"/>
          <p:nvPr/>
        </p:nvSpPr>
        <p:spPr>
          <a:xfrm>
            <a:off x="1016000" y="2068642"/>
            <a:ext cx="556260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COLORADO primary brand color palette</a:t>
            </a:r>
            <a:endParaRPr sz="1800" b="0" i="0" u="none" strike="noStrike" cap="none" dirty="0">
              <a:solidFill>
                <a:srgbClr val="000000"/>
              </a:solidFill>
              <a:latin typeface="Arial"/>
              <a:ea typeface="Arial"/>
              <a:cs typeface="Arial"/>
              <a:sym typeface="Arial"/>
            </a:endParaRPr>
          </a:p>
        </p:txBody>
      </p:sp>
      <p:sp>
        <p:nvSpPr>
          <p:cNvPr id="26" name="Google Shape;26;p7"/>
          <p:cNvSpPr txBox="1"/>
          <p:nvPr/>
        </p:nvSpPr>
        <p:spPr>
          <a:xfrm>
            <a:off x="1092200" y="457200"/>
            <a:ext cx="7620000"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US" sz="5500" b="1" i="1" u="none" strike="noStrike" cap="none" dirty="0">
                <a:solidFill>
                  <a:srgbClr val="5C6670"/>
                </a:solidFill>
                <a:latin typeface="Trebuchet MS"/>
                <a:ea typeface="Trebuchet MS"/>
                <a:cs typeface="Trebuchet MS"/>
                <a:sym typeface="Trebuchet MS"/>
              </a:rPr>
              <a:t>Using this template:</a:t>
            </a:r>
            <a:endParaRPr sz="5500" b="0" i="0" u="none" strike="noStrike" cap="none" dirty="0">
              <a:solidFill>
                <a:srgbClr val="5C6670"/>
              </a:solidFill>
              <a:latin typeface="Trebuchet MS"/>
              <a:ea typeface="Trebuchet MS"/>
              <a:cs typeface="Trebuchet MS"/>
              <a:sym typeface="Trebuchet MS"/>
            </a:endParaRPr>
          </a:p>
        </p:txBody>
      </p:sp>
      <p:sp>
        <p:nvSpPr>
          <p:cNvPr id="27" name="Google Shape;27;p7"/>
          <p:cNvSpPr/>
          <p:nvPr/>
        </p:nvSpPr>
        <p:spPr>
          <a:xfrm>
            <a:off x="3073400" y="2667000"/>
            <a:ext cx="1524000" cy="1524000"/>
          </a:xfrm>
          <a:prstGeom prst="rect">
            <a:avLst/>
          </a:prstGeom>
          <a:solidFill>
            <a:schemeClr val="accent3"/>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8" name="Google Shape;28;p7"/>
          <p:cNvSpPr/>
          <p:nvPr/>
        </p:nvSpPr>
        <p:spPr>
          <a:xfrm>
            <a:off x="5054600" y="2667000"/>
            <a:ext cx="1524000" cy="1524000"/>
          </a:xfrm>
          <a:prstGeom prst="rect">
            <a:avLst/>
          </a:prstGeom>
          <a:solidFill>
            <a:schemeClr val="accen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9" name="Google Shape;29;p7"/>
          <p:cNvSpPr/>
          <p:nvPr/>
        </p:nvSpPr>
        <p:spPr>
          <a:xfrm>
            <a:off x="7035800" y="2667000"/>
            <a:ext cx="1524000" cy="1524000"/>
          </a:xfrm>
          <a:prstGeom prst="rect">
            <a:avLst/>
          </a:prstGeom>
          <a:solidFill>
            <a:schemeClr val="accent1"/>
          </a:solidFill>
          <a:ln w="12700" cap="flat" cmpd="sng">
            <a:solidFill>
              <a:srgbClr val="4A535D"/>
            </a:solidFill>
            <a:prstDash val="solid"/>
            <a:miter lim="0"/>
            <a:headEnd type="none" w="sm" len="sm"/>
            <a:tailEnd type="none" w="sm" len="sm"/>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0" name="Google Shape;30;p7"/>
          <p:cNvSpPr/>
          <p:nvPr/>
        </p:nvSpPr>
        <p:spPr>
          <a:xfrm>
            <a:off x="1092200" y="4572000"/>
            <a:ext cx="1524000" cy="1524000"/>
          </a:xfrm>
          <a:prstGeom prst="rect">
            <a:avLst/>
          </a:prstGeom>
          <a:solidFill>
            <a:schemeClr val="lt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1" name="Google Shape;31;p7"/>
          <p:cNvSpPr/>
          <p:nvPr/>
        </p:nvSpPr>
        <p:spPr>
          <a:xfrm>
            <a:off x="3073400" y="4572000"/>
            <a:ext cx="1524000" cy="1524000"/>
          </a:xfrm>
          <a:prstGeom prst="rect">
            <a:avLst/>
          </a:prstGeom>
          <a:solidFill>
            <a:schemeClr val="dk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2" name="Google Shape;32;p7"/>
          <p:cNvSpPr/>
          <p:nvPr/>
        </p:nvSpPr>
        <p:spPr>
          <a:xfrm>
            <a:off x="5054600" y="4572000"/>
            <a:ext cx="1524000" cy="1524000"/>
          </a:xfrm>
          <a:prstGeom prst="rect">
            <a:avLst/>
          </a:prstGeom>
          <a:solidFill>
            <a:schemeClr val="dk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3" name="Google Shape;33;p7"/>
          <p:cNvSpPr txBox="1"/>
          <p:nvPr/>
        </p:nvSpPr>
        <p:spPr>
          <a:xfrm>
            <a:off x="1016000" y="6934200"/>
            <a:ext cx="11125200" cy="2031325"/>
          </a:xfrm>
          <a:prstGeom prst="rect">
            <a:avLst/>
          </a:prstGeom>
          <a:noFill/>
          <a:ln>
            <a:noFill/>
          </a:ln>
        </p:spPr>
        <p:txBody>
          <a:bodyPr spcFirstLastPara="1" wrap="square" lIns="91425" tIns="45700" rIns="91425" bIns="45700" anchor="t" anchorCtr="0">
            <a:spAutoFit/>
          </a:bodyPr>
          <a:lstStyle/>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You may also choose to use your department’s extended color palette in this presentation.</a:t>
            </a:r>
            <a:endParaRPr sz="1400" b="0" i="0" u="none" strike="noStrike" cap="none" dirty="0">
              <a:solidFill>
                <a:srgbClr val="000000"/>
              </a:solidFill>
              <a:latin typeface="Arial"/>
              <a:ea typeface="Arial"/>
              <a:cs typeface="Arial"/>
              <a:sym typeface="Arial"/>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dirty="0">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800" b="0" i="0" u="none" strike="noStrike" cap="none" dirty="0">
              <a:solidFill>
                <a:srgbClr val="5C6670"/>
              </a:solidFill>
              <a:latin typeface="Trebuchet MS"/>
              <a:ea typeface="Trebuchet MS"/>
              <a:cs typeface="Trebuchet MS"/>
              <a:sym typeface="Trebuchet MS"/>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dirty="0">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Reference the Colorado Brand Guidelines for more information.</a:t>
            </a:r>
            <a:endParaRPr sz="1800" b="0" i="0" u="none" strike="noStrike" cap="none" dirty="0">
              <a:solidFill>
                <a:srgbClr val="5C6670"/>
              </a:solidFill>
              <a:latin typeface="Trebuchet MS"/>
              <a:ea typeface="Trebuchet MS"/>
              <a:cs typeface="Trebuchet MS"/>
              <a:sym typeface="Trebuchet MS"/>
            </a:endParaRPr>
          </a:p>
        </p:txBody>
      </p:sp>
      <p:sp>
        <p:nvSpPr>
          <p:cNvPr id="34" name="Google Shape;34;p7"/>
          <p:cNvSpPr txBox="1"/>
          <p:nvPr/>
        </p:nvSpPr>
        <p:spPr>
          <a:xfrm>
            <a:off x="9702800" y="1873772"/>
            <a:ext cx="205819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Previous brand colors available</a:t>
            </a:r>
            <a:endParaRPr sz="1800" b="0" i="0" u="none" strike="noStrike" cap="none" dirty="0">
              <a:solidFill>
                <a:srgbClr val="000000"/>
              </a:solidFill>
              <a:latin typeface="Arial"/>
              <a:ea typeface="Arial"/>
              <a:cs typeface="Arial"/>
              <a:sym typeface="Arial"/>
            </a:endParaRPr>
          </a:p>
        </p:txBody>
      </p:sp>
      <p:sp>
        <p:nvSpPr>
          <p:cNvPr id="35" name="Google Shape;35;p7"/>
          <p:cNvSpPr/>
          <p:nvPr/>
        </p:nvSpPr>
        <p:spPr>
          <a:xfrm>
            <a:off x="9779000" y="2667000"/>
            <a:ext cx="1524000" cy="1524000"/>
          </a:xfrm>
          <a:prstGeom prst="rect">
            <a:avLst/>
          </a:prstGeom>
          <a:solidFill>
            <a:schemeClr val="accent6"/>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6" name="Google Shape;36;p7"/>
          <p:cNvSpPr/>
          <p:nvPr/>
        </p:nvSpPr>
        <p:spPr>
          <a:xfrm>
            <a:off x="9779000" y="4572000"/>
            <a:ext cx="1524000" cy="1524000"/>
          </a:xfrm>
          <a:prstGeom prst="rect">
            <a:avLst/>
          </a:prstGeom>
          <a:solidFill>
            <a:schemeClr val="accent4"/>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cxnSp>
        <p:nvCxnSpPr>
          <p:cNvPr id="37" name="Google Shape;37;p7"/>
          <p:cNvCxnSpPr/>
          <p:nvPr/>
        </p:nvCxnSpPr>
        <p:spPr>
          <a:xfrm rot="5400000">
            <a:off x="7455694" y="4381500"/>
            <a:ext cx="3428206" cy="794"/>
          </a:xfrm>
          <a:prstGeom prst="straightConnector1">
            <a:avLst/>
          </a:prstGeom>
          <a:solidFill>
            <a:srgbClr val="14943F"/>
          </a:solidFill>
          <a:ln w="12700" cap="flat" cmpd="sng">
            <a:solidFill>
              <a:srgbClr val="C7C9C9"/>
            </a:solidFill>
            <a:prstDash val="solid"/>
            <a:miter lim="0"/>
            <a:headEnd type="none" w="sm" len="sm"/>
            <a:tailEnd type="none" w="sm" len="sm"/>
          </a:ln>
        </p:spPr>
      </p:cxnSp>
      <p:sp>
        <p:nvSpPr>
          <p:cNvPr id="38" name="Google Shape;38;p7"/>
          <p:cNvSpPr txBox="1"/>
          <p:nvPr/>
        </p:nvSpPr>
        <p:spPr>
          <a:xfrm>
            <a:off x="30734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a:t>
            </a:r>
            <a:endParaRPr dirty="0"/>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36/93/56</a:t>
            </a:r>
            <a:endParaRPr sz="1800" b="0" i="0" u="none" strike="noStrike" cap="none" dirty="0">
              <a:solidFill>
                <a:srgbClr val="FFFFFF"/>
              </a:solidFill>
              <a:latin typeface="Trebuchet MS"/>
              <a:ea typeface="Trebuchet MS"/>
              <a:cs typeface="Trebuchet MS"/>
              <a:sym typeface="Trebuchet MS"/>
            </a:endParaRPr>
          </a:p>
        </p:txBody>
      </p:sp>
      <p:sp>
        <p:nvSpPr>
          <p:cNvPr id="39" name="Google Shape;39;p7"/>
          <p:cNvSpPr txBox="1"/>
          <p:nvPr/>
        </p:nvSpPr>
        <p:spPr>
          <a:xfrm>
            <a:off x="1092200" y="3087469"/>
            <a:ext cx="152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a:t>
            </a:r>
            <a:endParaRPr dirty="0"/>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0/25/112</a:t>
            </a:r>
            <a:endParaRPr sz="1800" b="0" i="0" u="none" strike="noStrike" cap="none" dirty="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endParaRPr sz="1800" b="0" i="0" u="none" strike="noStrike" cap="none" dirty="0">
              <a:solidFill>
                <a:srgbClr val="FFFFFF"/>
              </a:solidFill>
              <a:latin typeface="Trebuchet MS"/>
              <a:ea typeface="Trebuchet MS"/>
              <a:cs typeface="Trebuchet MS"/>
              <a:sym typeface="Trebuchet MS"/>
            </a:endParaRPr>
          </a:p>
        </p:txBody>
      </p:sp>
      <p:sp>
        <p:nvSpPr>
          <p:cNvPr id="40" name="Google Shape;40;p7"/>
          <p:cNvSpPr txBox="1"/>
          <p:nvPr/>
        </p:nvSpPr>
        <p:spPr>
          <a:xfrm>
            <a:off x="5054600" y="3087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255/209/0</a:t>
            </a:r>
            <a:endParaRPr sz="1800" b="0" i="0" u="none" strike="noStrike" cap="none" dirty="0">
              <a:solidFill>
                <a:srgbClr val="FFFFFF"/>
              </a:solidFill>
              <a:latin typeface="Trebuchet MS"/>
              <a:ea typeface="Trebuchet MS"/>
              <a:cs typeface="Trebuchet MS"/>
              <a:sym typeface="Trebuchet MS"/>
            </a:endParaRPr>
          </a:p>
        </p:txBody>
      </p:sp>
      <p:sp>
        <p:nvSpPr>
          <p:cNvPr id="41" name="Google Shape;41;p7"/>
          <p:cNvSpPr txBox="1"/>
          <p:nvPr/>
        </p:nvSpPr>
        <p:spPr>
          <a:xfrm>
            <a:off x="10922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109/58/93</a:t>
            </a:r>
            <a:endParaRPr sz="1800" b="0" i="0" u="none" strike="noStrike" cap="none" dirty="0">
              <a:solidFill>
                <a:srgbClr val="FFFFFF"/>
              </a:solidFill>
              <a:latin typeface="Trebuchet MS"/>
              <a:ea typeface="Trebuchet MS"/>
              <a:cs typeface="Trebuchet MS"/>
              <a:sym typeface="Trebuchet MS"/>
            </a:endParaRPr>
          </a:p>
        </p:txBody>
      </p:sp>
      <p:sp>
        <p:nvSpPr>
          <p:cNvPr id="42" name="Google Shape;42;p7"/>
          <p:cNvSpPr txBox="1"/>
          <p:nvPr/>
        </p:nvSpPr>
        <p:spPr>
          <a:xfrm>
            <a:off x="3073400" y="4992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53/100/126</a:t>
            </a:r>
            <a:endParaRPr sz="1800" b="0" i="0" u="none" strike="noStrike" cap="none" dirty="0">
              <a:solidFill>
                <a:srgbClr val="FFFFFF"/>
              </a:solidFill>
              <a:latin typeface="Trebuchet MS"/>
              <a:ea typeface="Trebuchet MS"/>
              <a:cs typeface="Trebuchet MS"/>
              <a:sym typeface="Trebuchet MS"/>
            </a:endParaRPr>
          </a:p>
        </p:txBody>
      </p:sp>
      <p:sp>
        <p:nvSpPr>
          <p:cNvPr id="43" name="Google Shape;43;p7"/>
          <p:cNvSpPr txBox="1"/>
          <p:nvPr/>
        </p:nvSpPr>
        <p:spPr>
          <a:xfrm>
            <a:off x="50546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122/133/59</a:t>
            </a:r>
            <a:endParaRPr sz="1800" b="0" i="0" u="none" strike="noStrike" cap="none" dirty="0">
              <a:solidFill>
                <a:srgbClr val="FFFFFF"/>
              </a:solidFill>
              <a:latin typeface="Trebuchet MS"/>
              <a:ea typeface="Trebuchet MS"/>
              <a:cs typeface="Trebuchet MS"/>
              <a:sym typeface="Trebuchet MS"/>
            </a:endParaRPr>
          </a:p>
        </p:txBody>
      </p:sp>
      <p:sp>
        <p:nvSpPr>
          <p:cNvPr id="44" name="Google Shape;44;p7"/>
          <p:cNvSpPr txBox="1"/>
          <p:nvPr/>
        </p:nvSpPr>
        <p:spPr>
          <a:xfrm>
            <a:off x="7035800" y="3087469"/>
            <a:ext cx="1524000"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a:t>
            </a:r>
            <a:endParaRPr sz="1800" b="0" i="0" u="none" strike="noStrike" cap="none" dirty="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195/0/47</a:t>
            </a:r>
            <a:endParaRPr sz="1800" b="0" i="0" u="none" strike="noStrike" cap="none" dirty="0">
              <a:solidFill>
                <a:srgbClr val="FFFFFF"/>
              </a:solidFill>
              <a:latin typeface="Trebuchet MS"/>
              <a:ea typeface="Trebuchet MS"/>
              <a:cs typeface="Trebuchet MS"/>
              <a:sym typeface="Trebuchet MS"/>
            </a:endParaRPr>
          </a:p>
        </p:txBody>
      </p:sp>
      <p:sp>
        <p:nvSpPr>
          <p:cNvPr id="45" name="Google Shape;45;p7"/>
          <p:cNvSpPr txBox="1"/>
          <p:nvPr/>
        </p:nvSpPr>
        <p:spPr>
          <a:xfrm>
            <a:off x="97790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0/149/58</a:t>
            </a:r>
            <a:endParaRPr sz="1800" b="0" i="0" u="none" strike="noStrike" cap="none" dirty="0">
              <a:solidFill>
                <a:srgbClr val="FFFFFF"/>
              </a:solidFill>
              <a:latin typeface="Trebuchet MS"/>
              <a:ea typeface="Trebuchet MS"/>
              <a:cs typeface="Trebuchet MS"/>
              <a:sym typeface="Trebuchet MS"/>
            </a:endParaRPr>
          </a:p>
        </p:txBody>
      </p:sp>
      <p:sp>
        <p:nvSpPr>
          <p:cNvPr id="46" name="Google Shape;46;p7"/>
          <p:cNvSpPr txBox="1"/>
          <p:nvPr/>
        </p:nvSpPr>
        <p:spPr>
          <a:xfrm>
            <a:off x="97790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208/210/211</a:t>
            </a:r>
            <a:endParaRPr sz="1800" b="0" i="0" u="none" strike="noStrike" cap="none" dirty="0">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9"/>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2" name="Google Shape;52;p9"/>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3" name="Google Shape;53;p9"/>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3"/>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6" name="Google Shape;56;p10"/>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7" name="Google Shape;57;p10"/>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1"/>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0" name="Google Shape;60;p11"/>
          <p:cNvSpPr txBox="1">
            <a:spLocks noGrp="1"/>
          </p:cNvSpPr>
          <p:nvPr>
            <p:ph type="body" idx="1"/>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3" name="Google Shape;63;p12"/>
          <p:cNvSpPr txBox="1">
            <a:spLocks noGrp="1"/>
          </p:cNvSpPr>
          <p:nvPr>
            <p:ph type="body" idx="1"/>
          </p:nvPr>
        </p:nvSpPr>
        <p:spPr>
          <a:xfrm>
            <a:off x="666750" y="1993900"/>
            <a:ext cx="5523000" cy="6407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64" name="Google Shape;64;p12"/>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fall_in_co_4x3.jpg"/>
          <p:cNvPicPr preferRelativeResize="0"/>
          <p:nvPr/>
        </p:nvPicPr>
        <p:blipFill rotWithShape="1">
          <a:blip r:embed="rId4">
            <a:alphaModFix/>
          </a:blip>
          <a:srcRect b="16730"/>
          <a:stretch/>
        </p:blipFill>
        <p:spPr>
          <a:xfrm>
            <a:off x="1" y="1"/>
            <a:ext cx="13030200" cy="8136363"/>
          </a:xfrm>
          <a:prstGeom prst="rect">
            <a:avLst/>
          </a:prstGeom>
          <a:noFill/>
          <a:ln>
            <a:noFill/>
          </a:ln>
        </p:spPr>
      </p:pic>
      <p:sp>
        <p:nvSpPr>
          <p:cNvPr id="7" name="Google Shape;7;p1"/>
          <p:cNvSpPr/>
          <p:nvPr/>
        </p:nvSpPr>
        <p:spPr>
          <a:xfrm>
            <a:off x="0" y="0"/>
            <a:ext cx="13030200" cy="8154988"/>
          </a:xfrm>
          <a:custGeom>
            <a:avLst/>
            <a:gdLst/>
            <a:ahLst/>
            <a:cxnLst/>
            <a:rect l="l" t="t" r="r" b="b"/>
            <a:pathLst>
              <a:path w="21600" h="21600" extrusionOk="0">
                <a:moveTo>
                  <a:pt x="0" y="0"/>
                </a:moveTo>
                <a:lnTo>
                  <a:pt x="21599" y="0"/>
                </a:lnTo>
                <a:lnTo>
                  <a:pt x="21599" y="21599"/>
                </a:lnTo>
                <a:lnTo>
                  <a:pt x="0" y="21599"/>
                </a:lnTo>
                <a:close/>
              </a:path>
            </a:pathLst>
          </a:custGeom>
          <a:solidFill>
            <a:srgbClr val="5C6670">
              <a:alpha val="59215"/>
            </a:srgbClr>
          </a:solidFill>
          <a:ln w="12700" cap="flat" cmpd="sng">
            <a:solidFill>
              <a:srgbClr val="85888D">
                <a:alpha val="59215"/>
              </a:srgbClr>
            </a:solidFill>
            <a:prstDash val="solid"/>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sp>
        <p:nvSpPr>
          <p:cNvPr id="8" name="Google Shape;8;p1"/>
          <p:cNvSpPr txBox="1">
            <a:spLocks noGrp="1"/>
          </p:cNvSpPr>
          <p:nvPr>
            <p:ph type="title"/>
          </p:nvPr>
        </p:nvSpPr>
        <p:spPr>
          <a:xfrm>
            <a:off x="647700" y="4398565"/>
            <a:ext cx="11734800" cy="2313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 name="Google Shape;9;p1"/>
          <p:cNvSpPr/>
          <p:nvPr/>
        </p:nvSpPr>
        <p:spPr>
          <a:xfrm>
            <a:off x="0" y="8140700"/>
            <a:ext cx="13030200" cy="1627632"/>
          </a:xfrm>
          <a:custGeom>
            <a:avLst/>
            <a:gdLst/>
            <a:ahLst/>
            <a:cxnLst/>
            <a:rect l="l" t="t" r="r" b="b"/>
            <a:pathLst>
              <a:path w="21600" h="21600" extrusionOk="0">
                <a:moveTo>
                  <a:pt x="0" y="0"/>
                </a:moveTo>
                <a:lnTo>
                  <a:pt x="21599" y="0"/>
                </a:lnTo>
                <a:lnTo>
                  <a:pt x="21599"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10" name="Google Shape;10;p1"/>
          <p:cNvPicPr preferRelativeResize="0"/>
          <p:nvPr/>
        </p:nvPicPr>
        <p:blipFill rotWithShape="1">
          <a:blip r:embed="rId5">
            <a:alphaModFix/>
          </a:blip>
          <a:srcRect/>
          <a:stretch/>
        </p:blipFill>
        <p:spPr>
          <a:xfrm>
            <a:off x="949321" y="8552799"/>
            <a:ext cx="4857758" cy="819288"/>
          </a:xfrm>
          <a:prstGeom prst="rect">
            <a:avLst/>
          </a:prstGeom>
          <a:noFill/>
          <a:ln>
            <a:noFill/>
          </a:ln>
        </p:spPr>
      </p:pic>
      <p:pic>
        <p:nvPicPr>
          <p:cNvPr id="11" name="Google Shape;11;p1"/>
          <p:cNvPicPr preferRelativeResize="0"/>
          <p:nvPr/>
        </p:nvPicPr>
        <p:blipFill rotWithShape="1">
          <a:blip r:embed="rId6">
            <a:alphaModFix/>
          </a:blip>
          <a:srcRect/>
          <a:stretch/>
        </p:blipFill>
        <p:spPr>
          <a:xfrm>
            <a:off x="4983480" y="914400"/>
            <a:ext cx="2800572" cy="205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
        <p:cNvGrpSpPr/>
        <p:nvPr/>
      </p:nvGrpSpPr>
      <p:grpSpPr>
        <a:xfrm>
          <a:off x="0" y="0"/>
          <a:ext cx="0" cy="0"/>
          <a:chOff x="0" y="0"/>
          <a:chExt cx="0" cy="0"/>
        </a:xfrm>
      </p:grpSpPr>
      <p:sp>
        <p:nvSpPr>
          <p:cNvPr id="48" name="Google Shape;48;p8"/>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Trebuchet MS"/>
              <a:ea typeface="Trebuchet MS"/>
              <a:cs typeface="Trebuchet MS"/>
              <a:sym typeface="Trebuchet MS"/>
            </a:endParaRPr>
          </a:p>
        </p:txBody>
      </p:sp>
      <p:pic>
        <p:nvPicPr>
          <p:cNvPr id="49" name="Google Shape;49;p8"/>
          <p:cNvPicPr preferRelativeResize="0"/>
          <p:nvPr/>
        </p:nvPicPr>
        <p:blipFill rotWithShape="1">
          <a:blip r:embed="rId6">
            <a:alphaModFix/>
          </a:blip>
          <a:srcRect/>
          <a:stretch/>
        </p:blipFill>
        <p:spPr>
          <a:xfrm>
            <a:off x="591356" y="9118962"/>
            <a:ext cx="2716528" cy="4596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3"/>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dk1"/>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3C1DD"/>
              </a:solidFill>
              <a:latin typeface="Trebuchet MS"/>
              <a:ea typeface="Trebuchet MS"/>
              <a:cs typeface="Trebuchet MS"/>
              <a:sym typeface="Trebuchet MS"/>
            </a:endParaRPr>
          </a:p>
        </p:txBody>
      </p:sp>
      <p:pic>
        <p:nvPicPr>
          <p:cNvPr id="67" name="Google Shape;67;p13"/>
          <p:cNvPicPr preferRelativeResize="0"/>
          <p:nvPr/>
        </p:nvPicPr>
        <p:blipFill rotWithShape="1">
          <a:blip r:embed="rId5">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7"/>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80" name="Google Shape;80;p17"/>
          <p:cNvPicPr preferRelativeResize="0"/>
          <p:nvPr/>
        </p:nvPicPr>
        <p:blipFill rotWithShape="1">
          <a:blip r:embed="rId6">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2"/>
          <p:cNvSpPr/>
          <p:nvPr/>
        </p:nvSpPr>
        <p:spPr>
          <a:xfrm>
            <a:off x="0" y="3657600"/>
            <a:ext cx="13030200" cy="6096000"/>
          </a:xfrm>
          <a:custGeom>
            <a:avLst/>
            <a:gdLst/>
            <a:ahLst/>
            <a:cxnLst/>
            <a:rect l="l" t="t" r="r" b="b"/>
            <a:pathLst>
              <a:path w="21600" h="21600" extrusionOk="0">
                <a:moveTo>
                  <a:pt x="0" y="0"/>
                </a:moveTo>
                <a:lnTo>
                  <a:pt x="21600" y="0"/>
                </a:lnTo>
                <a:lnTo>
                  <a:pt x="21600" y="21599"/>
                </a:lnTo>
                <a:lnTo>
                  <a:pt x="0" y="21599"/>
                </a:lnTo>
                <a:close/>
              </a:path>
            </a:pathLst>
          </a:custGeom>
          <a:solidFill>
            <a:schemeClr val="accent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97" name="Google Shape;97;p22"/>
          <p:cNvPicPr preferRelativeResize="0"/>
          <p:nvPr/>
        </p:nvPicPr>
        <p:blipFill rotWithShape="1">
          <a:blip r:embed="rId4">
            <a:alphaModFix/>
          </a:blip>
          <a:srcRect/>
          <a:stretch/>
        </p:blipFill>
        <p:spPr>
          <a:xfrm>
            <a:off x="467379" y="9036424"/>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25"/>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l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sp>
        <p:nvSpPr>
          <p:cNvPr id="109" name="Google Shape;109;p25"/>
          <p:cNvSpPr/>
          <p:nvPr/>
        </p:nvSpPr>
        <p:spPr>
          <a:xfrm>
            <a:off x="6826250" y="465138"/>
            <a:ext cx="5510213" cy="7932737"/>
          </a:xfrm>
          <a:custGeom>
            <a:avLst/>
            <a:gdLst/>
            <a:ahLst/>
            <a:cxnLst/>
            <a:rect l="l" t="t" r="r" b="b"/>
            <a:pathLst>
              <a:path w="21600" h="21600" extrusionOk="0">
                <a:moveTo>
                  <a:pt x="0" y="0"/>
                </a:moveTo>
                <a:lnTo>
                  <a:pt x="21599" y="0"/>
                </a:lnTo>
                <a:lnTo>
                  <a:pt x="21599" y="21600"/>
                </a:lnTo>
                <a:lnTo>
                  <a:pt x="0" y="21600"/>
                </a:lnTo>
                <a:close/>
              </a:path>
            </a:pathLst>
          </a:custGeom>
          <a:solidFill>
            <a:srgbClr val="D1D3D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110" name="Google Shape;110;p25"/>
          <p:cNvPicPr preferRelativeResize="0"/>
          <p:nvPr/>
        </p:nvPicPr>
        <p:blipFill rotWithShape="1">
          <a:blip r:embed="rId4">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72">
          <p15:clr>
            <a:srgbClr val="F26B43"/>
          </p15:clr>
        </p15:guide>
        <p15:guide id="2" pos="40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8"/>
          <p:cNvSpPr/>
          <p:nvPr/>
        </p:nvSpPr>
        <p:spPr>
          <a:xfrm>
            <a:off x="0" y="8915400"/>
            <a:ext cx="13030200" cy="866754"/>
          </a:xfrm>
          <a:custGeom>
            <a:avLst/>
            <a:gdLst/>
            <a:ahLst/>
            <a:cxnLst/>
            <a:rect l="l" t="t" r="r" b="b"/>
            <a:pathLst>
              <a:path w="21600" h="21600" extrusionOk="0">
                <a:moveTo>
                  <a:pt x="0" y="0"/>
                </a:moveTo>
                <a:lnTo>
                  <a:pt x="21600" y="0"/>
                </a:lnTo>
                <a:lnTo>
                  <a:pt x="21600" y="21600"/>
                </a:lnTo>
                <a:lnTo>
                  <a:pt x="0" y="21600"/>
                </a:lnTo>
                <a:close/>
              </a:path>
            </a:pathLst>
          </a:cu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120" name="Google Shape;120;p28"/>
          <p:cNvPicPr preferRelativeResize="0"/>
          <p:nvPr/>
        </p:nvPicPr>
        <p:blipFill rotWithShape="1">
          <a:blip r:embed="rId7">
            <a:alphaModFix/>
          </a:blip>
          <a:srcRect/>
          <a:stretch/>
        </p:blipFill>
        <p:spPr>
          <a:xfrm>
            <a:off x="427038" y="9103659"/>
            <a:ext cx="2735297"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co.accessgov.com/executivedirector/Forms/Page/e5c3c469-54a2-40d9-8b22-b12c4211fb2b/3cb06529-f1fc-42f2-8a3d-3295894bd40b/2d791cd4-fd18-4c69-bc38-ad42b68b8a25/"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osa.colorado.gov/real-estat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osa.colorado.gov/sites/osa/files/6%20State%20Owned%20Lease%20Template%200825.docx" TargetMode="External"/><Relationship Id="rId3" Type="http://schemas.openxmlformats.org/officeDocument/2006/relationships/hyperlink" Target="https://osa.colorado.gov/sites/osa/files/1%20Lease%20%28Gross%29%20Template%200825.docx" TargetMode="External"/><Relationship Id="rId7" Type="http://schemas.openxmlformats.org/officeDocument/2006/relationships/hyperlink" Target="https://osa.colorado.gov/sites/osa/files/5%20Sublease%20Template%200825_.docx" TargetMode="External"/><Relationship Id="rId12" Type="http://schemas.openxmlformats.org/officeDocument/2006/relationships/hyperlink" Target="https://osa.colorado.gov/sites/osa/files/10%20Parking%20Agreement%20Template%200825.doc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osa.colorado.gov/sites/osa/files/4%20Interagency%20Amendment%20Template%200825.docx" TargetMode="External"/><Relationship Id="rId11" Type="http://schemas.openxmlformats.org/officeDocument/2006/relationships/hyperlink" Target="https://osa.colorado.gov/sites/osa/files/9%20License%20Agreement%20Template%200825.docx" TargetMode="External"/><Relationship Id="rId5" Type="http://schemas.openxmlformats.org/officeDocument/2006/relationships/hyperlink" Target="https://osa.colorado.gov/sites/osa/files/3%20Interagency%20Lease%20Template%200825.docx" TargetMode="External"/><Relationship Id="rId10" Type="http://schemas.openxmlformats.org/officeDocument/2006/relationships/hyperlink" Target="https://osa.colorado.gov/sites/osa/files/8%20Easement%20State%20Grantee%20Template%200825.docx" TargetMode="External"/><Relationship Id="rId4" Type="http://schemas.openxmlformats.org/officeDocument/2006/relationships/hyperlink" Target="https://osa.colorado.gov/sites/osa/files/2%20Lease%20Amendment%20Template%200825.docx" TargetMode="External"/><Relationship Id="rId9" Type="http://schemas.openxmlformats.org/officeDocument/2006/relationships/hyperlink" Target="https://osa.colorado.gov/sites/osa/files/7%20Easement%20State%20Grantor%20Template%200825.doc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4"/>
          <p:cNvSpPr txBox="1">
            <a:spLocks noGrp="1"/>
          </p:cNvSpPr>
          <p:nvPr>
            <p:ph type="ctrTitle"/>
          </p:nvPr>
        </p:nvSpPr>
        <p:spPr>
          <a:xfrm>
            <a:off x="974725" y="3840163"/>
            <a:ext cx="11055300" cy="2090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dirty="0"/>
              <a:t>Overview of the </a:t>
            </a:r>
            <a:endParaRPr dirty="0"/>
          </a:p>
          <a:p>
            <a:pPr marL="0" lvl="0" indent="0" algn="ctr" rtl="0">
              <a:lnSpc>
                <a:spcPct val="100000"/>
              </a:lnSpc>
              <a:spcBef>
                <a:spcPts val="0"/>
              </a:spcBef>
              <a:spcAft>
                <a:spcPts val="0"/>
              </a:spcAft>
              <a:buSzPts val="1400"/>
              <a:buNone/>
            </a:pPr>
            <a:r>
              <a:rPr lang="en-US" dirty="0"/>
              <a:t>Real Estate Program</a:t>
            </a:r>
            <a:endParaRPr dirty="0"/>
          </a:p>
        </p:txBody>
      </p:sp>
      <p:sp>
        <p:nvSpPr>
          <p:cNvPr id="144" name="Google Shape;144;p34"/>
          <p:cNvSpPr txBox="1">
            <a:spLocks noGrp="1"/>
          </p:cNvSpPr>
          <p:nvPr>
            <p:ph type="subTitle" idx="1"/>
          </p:nvPr>
        </p:nvSpPr>
        <p:spPr>
          <a:xfrm>
            <a:off x="1951038" y="6461708"/>
            <a:ext cx="9102600" cy="152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Office of the State Architect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Division of State Property </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3"/>
          <p:cNvSpPr txBox="1">
            <a:spLocks noGrp="1"/>
          </p:cNvSpPr>
          <p:nvPr>
            <p:ph type="title"/>
          </p:nvPr>
        </p:nvSpPr>
        <p:spPr>
          <a:xfrm>
            <a:off x="635000" y="731525"/>
            <a:ext cx="10972800" cy="190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Real Estate Delegate Authority</a:t>
            </a:r>
            <a:endParaRPr dirty="0"/>
          </a:p>
        </p:txBody>
      </p:sp>
      <p:sp>
        <p:nvSpPr>
          <p:cNvPr id="200" name="Google Shape;200;p43"/>
          <p:cNvSpPr txBox="1">
            <a:spLocks noGrp="1"/>
          </p:cNvSpPr>
          <p:nvPr>
            <p:ph type="body" idx="1"/>
          </p:nvPr>
        </p:nvSpPr>
        <p:spPr>
          <a:xfrm>
            <a:off x="650875" y="3436575"/>
            <a:ext cx="10972800" cy="5021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dirty="0">
                <a:solidFill>
                  <a:srgbClr val="5C6670"/>
                </a:solidFill>
              </a:rPr>
              <a:t>Limited delegation of authority is made available pursuant to the authority granted in 24-30-1303 (5) (a) C.R.S.</a:t>
            </a:r>
            <a:endParaRPr dirty="0">
              <a:solidFill>
                <a:srgbClr val="5C6670"/>
              </a:solidFill>
            </a:endParaRPr>
          </a:p>
          <a:p>
            <a:pPr marL="0" marR="0" lvl="0" indent="0" algn="l" rtl="0">
              <a:lnSpc>
                <a:spcPct val="115000"/>
              </a:lnSpc>
              <a:spcBef>
                <a:spcPts val="2000"/>
              </a:spcBef>
              <a:spcAft>
                <a:spcPts val="0"/>
              </a:spcAft>
              <a:buSzPts val="1400"/>
              <a:buNone/>
            </a:pPr>
            <a:r>
              <a:rPr lang="en-US" dirty="0">
                <a:solidFill>
                  <a:srgbClr val="5C6670"/>
                </a:solidFill>
              </a:rPr>
              <a:t>Responsible for being the primary point of contact for real estate matters</a:t>
            </a:r>
            <a:endParaRPr dirty="0">
              <a:solidFill>
                <a:srgbClr val="5C6670"/>
              </a:solidFill>
            </a:endParaRPr>
          </a:p>
          <a:p>
            <a:pPr marL="0" marR="0" lvl="0" indent="0" algn="l" rtl="0">
              <a:lnSpc>
                <a:spcPct val="115000"/>
              </a:lnSpc>
              <a:spcBef>
                <a:spcPts val="2000"/>
              </a:spcBef>
              <a:spcAft>
                <a:spcPts val="0"/>
              </a:spcAft>
              <a:buSzPts val="1400"/>
              <a:buNone/>
            </a:pPr>
            <a:r>
              <a:rPr lang="en-US" dirty="0">
                <a:solidFill>
                  <a:srgbClr val="5C6670"/>
                </a:solidFill>
              </a:rPr>
              <a:t>Different from the State Buildings Delegate</a:t>
            </a:r>
            <a:endParaRPr dirty="0">
              <a:solidFill>
                <a:srgbClr val="5C6670"/>
              </a:solidFill>
            </a:endParaRPr>
          </a:p>
          <a:p>
            <a:pPr marL="0" marR="0" lvl="0" indent="0" algn="l" rtl="0">
              <a:lnSpc>
                <a:spcPct val="115000"/>
              </a:lnSpc>
              <a:spcBef>
                <a:spcPts val="2000"/>
              </a:spcBef>
              <a:spcAft>
                <a:spcPts val="0"/>
              </a:spcAft>
              <a:buSzPts val="1400"/>
              <a:buNone/>
            </a:pPr>
            <a:r>
              <a:rPr lang="en-US" dirty="0">
                <a:solidFill>
                  <a:srgbClr val="5C6670"/>
                </a:solidFill>
              </a:rPr>
              <a:t>Must be obtained in writing from DPA and OSA</a:t>
            </a:r>
            <a:endParaRPr dirty="0">
              <a:solidFill>
                <a:srgbClr val="5C6670"/>
              </a:solidFill>
            </a:endParaRPr>
          </a:p>
          <a:p>
            <a:pPr marL="0" marR="0" lvl="0" indent="0" algn="l" rtl="0">
              <a:lnSpc>
                <a:spcPct val="100000"/>
              </a:lnSpc>
              <a:spcBef>
                <a:spcPts val="2000"/>
              </a:spcBef>
              <a:spcAft>
                <a:spcPts val="0"/>
              </a:spcAft>
              <a:buSzPts val="1400"/>
              <a:buNone/>
            </a:pPr>
            <a:endParaRPr dirty="0">
              <a:solidFill>
                <a:srgbClr val="5C667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44"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206" name="Google Shape;206;p44"/>
          <p:cNvSpPr txBox="1">
            <a:spLocks noGrp="1"/>
          </p:cNvSpPr>
          <p:nvPr>
            <p:ph type="ctrTitle"/>
          </p:nvPr>
        </p:nvSpPr>
        <p:spPr>
          <a:xfrm>
            <a:off x="5068775" y="2078750"/>
            <a:ext cx="7361400" cy="39069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Leasing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Procedures</a:t>
            </a:r>
            <a:endParaRPr sz="7200" b="1" i="1" dirty="0">
              <a:solidFill>
                <a:srgbClr val="FFFFFF"/>
              </a:solidFill>
              <a:latin typeface="Trebuchet MS"/>
              <a:ea typeface="Trebuchet MS"/>
              <a:cs typeface="Trebuchet MS"/>
              <a:sym typeface="Trebuchet MS"/>
            </a:endParaRPr>
          </a:p>
        </p:txBody>
      </p:sp>
      <p:pic>
        <p:nvPicPr>
          <p:cNvPr id="207" name="Google Shape;207;p44"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Basic Steps</a:t>
            </a:r>
            <a:endParaRPr dirty="0"/>
          </a:p>
        </p:txBody>
      </p:sp>
      <p:sp>
        <p:nvSpPr>
          <p:cNvPr id="213" name="Google Shape;213;p45"/>
          <p:cNvSpPr txBox="1">
            <a:spLocks noGrp="1"/>
          </p:cNvSpPr>
          <p:nvPr>
            <p:ph type="body" idx="3"/>
          </p:nvPr>
        </p:nvSpPr>
        <p:spPr>
          <a:xfrm>
            <a:off x="1830275" y="4042000"/>
            <a:ext cx="97776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sz="4800" dirty="0"/>
              <a:t>1- Request and Approval Phase</a:t>
            </a:r>
            <a:endParaRPr sz="4800" dirty="0"/>
          </a:p>
          <a:p>
            <a:pPr marL="914400" lvl="0" indent="-857250" algn="l" rtl="0">
              <a:lnSpc>
                <a:spcPct val="115000"/>
              </a:lnSpc>
              <a:spcBef>
                <a:spcPts val="2000"/>
              </a:spcBef>
              <a:spcAft>
                <a:spcPts val="0"/>
              </a:spcAft>
              <a:buNone/>
            </a:pPr>
            <a:r>
              <a:rPr lang="en-US" sz="4800" dirty="0"/>
              <a:t>2- Engagement Phase</a:t>
            </a:r>
            <a:endParaRPr sz="4800" dirty="0"/>
          </a:p>
          <a:p>
            <a:pPr marL="914400" lvl="0" indent="-857250" algn="l" rtl="0">
              <a:lnSpc>
                <a:spcPct val="115000"/>
              </a:lnSpc>
              <a:spcBef>
                <a:spcPts val="2000"/>
              </a:spcBef>
              <a:spcAft>
                <a:spcPts val="2000"/>
              </a:spcAft>
              <a:buNone/>
            </a:pPr>
            <a:r>
              <a:rPr lang="en-US" sz="4800" dirty="0"/>
              <a:t>3- Transaction Phase</a:t>
            </a:r>
            <a:endParaRPr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1 - Request and Approval Phase</a:t>
            </a:r>
            <a:endParaRPr sz="5900" dirty="0"/>
          </a:p>
        </p:txBody>
      </p:sp>
      <p:sp>
        <p:nvSpPr>
          <p:cNvPr id="219" name="Google Shape;219;p46"/>
          <p:cNvSpPr txBox="1">
            <a:spLocks noGrp="1"/>
          </p:cNvSpPr>
          <p:nvPr>
            <p:ph type="body" idx="1"/>
          </p:nvPr>
        </p:nvSpPr>
        <p:spPr>
          <a:xfrm>
            <a:off x="650875" y="2289400"/>
            <a:ext cx="11694900" cy="6168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Submit </a:t>
            </a:r>
            <a:r>
              <a:rPr lang="en-US" u="sng" dirty="0">
                <a:solidFill>
                  <a:srgbClr val="0000FF"/>
                </a:solidFill>
                <a:hlinkClick r:id="rId3">
                  <a:extLst>
                    <a:ext uri="{A12FA001-AC4F-418D-AE19-62706E023703}">
                      <ahyp:hlinkClr xmlns:ahyp="http://schemas.microsoft.com/office/drawing/2018/hyperlinkcolor" val="tx"/>
                    </a:ext>
                  </a:extLst>
                </a:hlinkClick>
              </a:rPr>
              <a:t>Space Request Form to REP - New web form</a:t>
            </a:r>
            <a:r>
              <a:rPr lang="en-US" dirty="0"/>
              <a:t> </a:t>
            </a:r>
            <a:endParaRPr dirty="0"/>
          </a:p>
          <a:p>
            <a:pPr marL="342900" lvl="0" indent="-342900" algn="l" rtl="0">
              <a:lnSpc>
                <a:spcPct val="100000"/>
              </a:lnSpc>
              <a:spcBef>
                <a:spcPts val="4200"/>
              </a:spcBef>
              <a:spcAft>
                <a:spcPts val="0"/>
              </a:spcAft>
              <a:buSzPts val="1400"/>
              <a:buNone/>
            </a:pPr>
            <a:r>
              <a:rPr lang="en-US" dirty="0"/>
              <a:t>Consult to review needs, confirm budget has been secured, review colocation options, and determine Broker involvement </a:t>
            </a:r>
            <a:endParaRPr dirty="0"/>
          </a:p>
          <a:p>
            <a:pPr marL="342900" lvl="0" indent="-342900" algn="l" rtl="0">
              <a:lnSpc>
                <a:spcPct val="100000"/>
              </a:lnSpc>
              <a:spcBef>
                <a:spcPts val="4200"/>
              </a:spcBef>
              <a:spcAft>
                <a:spcPts val="0"/>
              </a:spcAft>
              <a:buSzPts val="1400"/>
              <a:buNone/>
            </a:pPr>
            <a:r>
              <a:rPr lang="en-US" dirty="0"/>
              <a:t>Engage State Service Broker - Tenant Authorization Agreement </a:t>
            </a:r>
            <a:endParaRPr dirty="0"/>
          </a:p>
          <a:p>
            <a:pPr marL="342900" lvl="0" indent="-342900" algn="l" rtl="0">
              <a:lnSpc>
                <a:spcPct val="100000"/>
              </a:lnSpc>
              <a:spcBef>
                <a:spcPts val="4200"/>
              </a:spcBef>
              <a:spcAft>
                <a:spcPts val="0"/>
              </a:spcAft>
              <a:buSzPts val="1400"/>
              <a:buNone/>
            </a:pPr>
            <a:r>
              <a:rPr lang="en-US" dirty="0"/>
              <a:t>In locations not covered by state service broker, determine if outside broker to be used or if agency or institution handle internally with REP oversight </a:t>
            </a:r>
            <a:endParaRPr dirty="0"/>
          </a:p>
          <a:p>
            <a:pPr marL="342900" lvl="0" indent="-342900" algn="l" rtl="0">
              <a:lnSpc>
                <a:spcPct val="100000"/>
              </a:lnSpc>
              <a:spcBef>
                <a:spcPts val="4200"/>
              </a:spcBef>
              <a:spcAft>
                <a:spcPts val="0"/>
              </a:spcAft>
              <a:buSzPts val="1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7"/>
          <p:cNvSpPr txBox="1">
            <a:spLocks noGrp="1"/>
          </p:cNvSpPr>
          <p:nvPr>
            <p:ph type="title"/>
          </p:nvPr>
        </p:nvSpPr>
        <p:spPr>
          <a:xfrm>
            <a:off x="635000" y="636275"/>
            <a:ext cx="10972800" cy="1125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2- Engagement Phase</a:t>
            </a:r>
            <a:endParaRPr dirty="0"/>
          </a:p>
        </p:txBody>
      </p:sp>
      <p:sp>
        <p:nvSpPr>
          <p:cNvPr id="225" name="Google Shape;225;p47"/>
          <p:cNvSpPr txBox="1">
            <a:spLocks noGrp="1"/>
          </p:cNvSpPr>
          <p:nvPr>
            <p:ph type="body" idx="1"/>
          </p:nvPr>
        </p:nvSpPr>
        <p:spPr>
          <a:xfrm>
            <a:off x="1830275" y="2613250"/>
            <a:ext cx="9793500" cy="584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200"/>
              </a:spcBef>
              <a:spcAft>
                <a:spcPts val="0"/>
              </a:spcAft>
              <a:buSzPts val="1400"/>
              <a:buNone/>
            </a:pPr>
            <a:r>
              <a:rPr lang="en-US" dirty="0">
                <a:solidFill>
                  <a:srgbClr val="5C6670"/>
                </a:solidFill>
              </a:rPr>
              <a:t>Consult with Broker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Review needs (square footage, location, type, etc.)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Discuss current market conditions</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Tour possible locations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Analyze options </a:t>
            </a:r>
            <a:endParaRPr dirty="0">
              <a:solidFill>
                <a:srgbClr val="5C667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9"/>
        <p:cNvGrpSpPr/>
        <p:nvPr/>
      </p:nvGrpSpPr>
      <p:grpSpPr>
        <a:xfrm>
          <a:off x="0" y="0"/>
          <a:ext cx="0" cy="0"/>
          <a:chOff x="0" y="0"/>
          <a:chExt cx="0" cy="0"/>
        </a:xfrm>
      </p:grpSpPr>
      <p:sp>
        <p:nvSpPr>
          <p:cNvPr id="230" name="Google Shape;230;p48">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231" name="Google Shape;231;p48"/>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3 - Transaction Phase</a:t>
            </a:r>
            <a:endParaRPr sz="5900" dirty="0"/>
          </a:p>
        </p:txBody>
      </p:sp>
      <p:sp>
        <p:nvSpPr>
          <p:cNvPr id="232" name="Google Shape;232;p48"/>
          <p:cNvSpPr txBox="1">
            <a:spLocks noGrp="1"/>
          </p:cNvSpPr>
          <p:nvPr>
            <p:ph type="body" idx="1"/>
          </p:nvPr>
        </p:nvSpPr>
        <p:spPr>
          <a:xfrm>
            <a:off x="1830275" y="2727550"/>
            <a:ext cx="10515600" cy="5730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Solicit offers from preferred locations (RFP)</a:t>
            </a:r>
            <a:endParaRPr dirty="0"/>
          </a:p>
          <a:p>
            <a:pPr marL="342900" lvl="0" indent="-342900" algn="l" rtl="0">
              <a:lnSpc>
                <a:spcPct val="100000"/>
              </a:lnSpc>
              <a:spcBef>
                <a:spcPts val="4200"/>
              </a:spcBef>
              <a:spcAft>
                <a:spcPts val="0"/>
              </a:spcAft>
              <a:buSzPts val="1400"/>
              <a:buNone/>
            </a:pPr>
            <a:r>
              <a:rPr lang="en-US" dirty="0"/>
              <a:t>Review financial analysis, Select location</a:t>
            </a:r>
            <a:endParaRPr dirty="0"/>
          </a:p>
          <a:p>
            <a:pPr marL="342900" lvl="0" indent="-342900" algn="l" rtl="0">
              <a:lnSpc>
                <a:spcPct val="100000"/>
              </a:lnSpc>
              <a:spcBef>
                <a:spcPts val="4200"/>
              </a:spcBef>
              <a:spcAft>
                <a:spcPts val="0"/>
              </a:spcAft>
              <a:buSzPts val="1400"/>
              <a:buNone/>
            </a:pPr>
            <a:r>
              <a:rPr lang="en-US" dirty="0"/>
              <a:t>Broker prepares lease draft, submits to landlord </a:t>
            </a:r>
            <a:endParaRPr dirty="0"/>
          </a:p>
          <a:p>
            <a:pPr marL="342900" lvl="0" indent="-342900" algn="l" rtl="0">
              <a:lnSpc>
                <a:spcPct val="100000"/>
              </a:lnSpc>
              <a:spcBef>
                <a:spcPts val="4200"/>
              </a:spcBef>
              <a:spcAft>
                <a:spcPts val="0"/>
              </a:spcAft>
              <a:buSzPts val="1400"/>
              <a:buNone/>
            </a:pPr>
            <a:r>
              <a:rPr lang="en-US" dirty="0"/>
              <a:t>Negotiations </a:t>
            </a:r>
            <a:endParaRPr dirty="0"/>
          </a:p>
          <a:p>
            <a:pPr marL="342900" lvl="0" indent="-342900" algn="l" rtl="0">
              <a:lnSpc>
                <a:spcPct val="100000"/>
              </a:lnSpc>
              <a:spcBef>
                <a:spcPts val="4200"/>
              </a:spcBef>
              <a:spcAft>
                <a:spcPts val="0"/>
              </a:spcAft>
              <a:buSzPts val="1400"/>
              <a:buNone/>
            </a:pPr>
            <a:r>
              <a:rPr lang="en-US" dirty="0"/>
              <a:t>Final approvals and signatures</a:t>
            </a:r>
            <a:endParaRPr dirty="0"/>
          </a:p>
          <a:p>
            <a:pPr marL="342900" lvl="0" indent="-342900" algn="l" rtl="0">
              <a:lnSpc>
                <a:spcPct val="100000"/>
              </a:lnSpc>
              <a:spcBef>
                <a:spcPts val="4200"/>
              </a:spcBef>
              <a:spcAft>
                <a:spcPts val="0"/>
              </a:spcAft>
              <a:buSzPts val="14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49">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238" name="Google Shape;238;p49"/>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Tax Exempt Leases</a:t>
            </a:r>
            <a:endParaRPr sz="5900" dirty="0"/>
          </a:p>
        </p:txBody>
      </p:sp>
      <p:sp>
        <p:nvSpPr>
          <p:cNvPr id="239" name="Google Shape;239;p49"/>
          <p:cNvSpPr txBox="1">
            <a:spLocks noGrp="1"/>
          </p:cNvSpPr>
          <p:nvPr>
            <p:ph type="body" idx="1"/>
          </p:nvPr>
        </p:nvSpPr>
        <p:spPr>
          <a:xfrm>
            <a:off x="1830275" y="2727550"/>
            <a:ext cx="10515600" cy="573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200"/>
              </a:spcBef>
              <a:spcAft>
                <a:spcPts val="0"/>
              </a:spcAft>
              <a:buClr>
                <a:srgbClr val="000000"/>
              </a:buClr>
              <a:buSzPts val="1400"/>
              <a:buFont typeface="Arial"/>
              <a:buNone/>
            </a:pPr>
            <a:r>
              <a:rPr lang="en-US" dirty="0"/>
              <a:t>As of 2009, the State is exempt from the levy and collection of property tax on all State leased properties during the term of the use and possession of the property. </a:t>
            </a:r>
            <a:endParaRPr dirty="0"/>
          </a:p>
          <a:p>
            <a:pPr marL="342900" marR="0" lvl="0" indent="-342900" algn="l" rtl="0">
              <a:lnSpc>
                <a:spcPct val="100000"/>
              </a:lnSpc>
              <a:spcBef>
                <a:spcPts val="4200"/>
              </a:spcBef>
              <a:spcAft>
                <a:spcPts val="0"/>
              </a:spcAft>
              <a:buClr>
                <a:srgbClr val="000000"/>
              </a:buClr>
              <a:buSzPts val="1400"/>
              <a:buFont typeface="Arial"/>
              <a:buNone/>
            </a:pPr>
            <a:r>
              <a:rPr lang="en-US" dirty="0"/>
              <a:t>Minimum one year term. </a:t>
            </a:r>
            <a:endParaRPr dirty="0"/>
          </a:p>
          <a:p>
            <a:pPr marL="342900" marR="0" lvl="0" indent="-342900" algn="l" rtl="0">
              <a:lnSpc>
                <a:spcPct val="100000"/>
              </a:lnSpc>
              <a:spcBef>
                <a:spcPts val="4200"/>
              </a:spcBef>
              <a:spcAft>
                <a:spcPts val="0"/>
              </a:spcAft>
              <a:buClr>
                <a:srgbClr val="000000"/>
              </a:buClr>
              <a:buSzPts val="1400"/>
              <a:buFont typeface="Arial"/>
              <a:buNone/>
            </a:pPr>
            <a:r>
              <a:rPr lang="en-US" dirty="0"/>
              <a:t>Applies to land leases as well as building leases.</a:t>
            </a:r>
            <a:endParaRPr dirty="0"/>
          </a:p>
          <a:p>
            <a:pPr marL="342900" marR="0" lvl="0" indent="-342900" algn="l" rtl="0">
              <a:lnSpc>
                <a:spcPct val="100000"/>
              </a:lnSpc>
              <a:spcBef>
                <a:spcPts val="4200"/>
              </a:spcBef>
              <a:spcAft>
                <a:spcPts val="0"/>
              </a:spcAft>
              <a:buClr>
                <a:srgbClr val="000000"/>
              </a:buClr>
              <a:buSzPts val="1400"/>
              <a:buFont typeface="Arial"/>
              <a:buNone/>
            </a:pPr>
            <a:r>
              <a:rPr lang="en-US" dirty="0"/>
              <a:t>Department is responsible for filing lease copies with the county.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0"/>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State Service Broker</a:t>
            </a:r>
            <a:endParaRPr dirty="0"/>
          </a:p>
        </p:txBody>
      </p:sp>
      <p:sp>
        <p:nvSpPr>
          <p:cNvPr id="245" name="Google Shape;245;p50"/>
          <p:cNvSpPr txBox="1">
            <a:spLocks noGrp="1"/>
          </p:cNvSpPr>
          <p:nvPr>
            <p:ph type="body" idx="3"/>
          </p:nvPr>
        </p:nvSpPr>
        <p:spPr>
          <a:xfrm>
            <a:off x="635075" y="3917625"/>
            <a:ext cx="11710800" cy="463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dirty="0"/>
              <a:t>In the seven county metro area, executive branch State agencies must use the State real estate service broker for any real estate transaction activity (new lease, amending current lease, buying or selling) </a:t>
            </a:r>
            <a:endParaRPr sz="2600" dirty="0"/>
          </a:p>
          <a:p>
            <a:pPr marL="457200" lvl="0" indent="0" algn="l" rtl="0">
              <a:lnSpc>
                <a:spcPct val="115000"/>
              </a:lnSpc>
              <a:spcBef>
                <a:spcPts val="2000"/>
              </a:spcBef>
              <a:spcAft>
                <a:spcPts val="0"/>
              </a:spcAft>
              <a:buNone/>
            </a:pPr>
            <a:r>
              <a:rPr lang="en-US" sz="2400" i="1" dirty="0"/>
              <a:t>In rare exceptions, Agencies may apply for a waiver to utilize the services of a non-State contracted real estate broker. </a:t>
            </a:r>
            <a:endParaRPr sz="2400" i="1" dirty="0"/>
          </a:p>
          <a:p>
            <a:pPr marL="457200" lvl="0" indent="457200" algn="l" rtl="0">
              <a:lnSpc>
                <a:spcPct val="115000"/>
              </a:lnSpc>
              <a:spcBef>
                <a:spcPts val="2000"/>
              </a:spcBef>
              <a:spcAft>
                <a:spcPts val="0"/>
              </a:spcAft>
              <a:buNone/>
            </a:pPr>
            <a:r>
              <a:rPr lang="en-US" sz="2400" i="1" dirty="0"/>
              <a:t>Reviewed on a case-by-case basis </a:t>
            </a:r>
            <a:endParaRPr sz="2400" i="1" dirty="0"/>
          </a:p>
          <a:p>
            <a:pPr marL="457200" lvl="0" indent="457200" algn="l" rtl="0">
              <a:lnSpc>
                <a:spcPct val="115000"/>
              </a:lnSpc>
              <a:spcBef>
                <a:spcPts val="2000"/>
              </a:spcBef>
              <a:spcAft>
                <a:spcPts val="2000"/>
              </a:spcAft>
              <a:buNone/>
            </a:pPr>
            <a:r>
              <a:rPr lang="en-US" sz="2400" i="1" dirty="0"/>
              <a:t>Require written approval by the Real Estate Program manager prior to any engagement of a broker. </a:t>
            </a:r>
            <a:endParaRPr sz="2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1"/>
          <p:cNvSpPr txBox="1">
            <a:spLocks noGrp="1"/>
          </p:cNvSpPr>
          <p:nvPr>
            <p:ph type="title"/>
          </p:nvPr>
        </p:nvSpPr>
        <p:spPr>
          <a:xfrm>
            <a:off x="635000" y="731525"/>
            <a:ext cx="10972800" cy="164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Specific Counties </a:t>
            </a:r>
            <a:endParaRPr dirty="0">
              <a:solidFill>
                <a:srgbClr val="5C6670"/>
              </a:solidFill>
            </a:endParaRPr>
          </a:p>
        </p:txBody>
      </p:sp>
      <p:sp>
        <p:nvSpPr>
          <p:cNvPr id="251" name="Google Shape;251;p51"/>
          <p:cNvSpPr txBox="1">
            <a:spLocks noGrp="1"/>
          </p:cNvSpPr>
          <p:nvPr>
            <p:ph type="body" idx="1"/>
          </p:nvPr>
        </p:nvSpPr>
        <p:spPr>
          <a:xfrm>
            <a:off x="650875" y="3200400"/>
            <a:ext cx="109728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SzPts val="1400"/>
              <a:buNone/>
            </a:pPr>
            <a:r>
              <a:rPr lang="en-US" sz="3600" dirty="0">
                <a:solidFill>
                  <a:srgbClr val="5C6670"/>
                </a:solidFill>
              </a:rPr>
              <a:t>Denver Metro Area -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Adams, Arapahoe, Broomfield, Boulder, Denver, Douglas and Jefferson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Covered by JLL </a:t>
            </a:r>
            <a:endParaRPr sz="3600" dirty="0">
              <a:solidFill>
                <a:srgbClr val="5C6670"/>
              </a:solidFill>
            </a:endParaRPr>
          </a:p>
          <a:p>
            <a:pPr marL="0" marR="0" lvl="0" indent="0" algn="l" rtl="0">
              <a:lnSpc>
                <a:spcPct val="150000"/>
              </a:lnSpc>
              <a:spcBef>
                <a:spcPts val="0"/>
              </a:spcBef>
              <a:spcAft>
                <a:spcPts val="0"/>
              </a:spcAft>
              <a:buSzPts val="1400"/>
              <a:buNone/>
            </a:pPr>
            <a:r>
              <a:rPr lang="en-US" sz="3600" dirty="0">
                <a:solidFill>
                  <a:srgbClr val="5C6670"/>
                </a:solidFill>
              </a:rPr>
              <a:t>El Paso and Pueblo Counties -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Covered by SOCO  Commercial Group </a:t>
            </a:r>
            <a:endParaRPr sz="3600" dirty="0">
              <a:solidFill>
                <a:srgbClr val="5C667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2"/>
          <p:cNvSpPr txBox="1">
            <a:spLocks noGrp="1"/>
          </p:cNvSpPr>
          <p:nvPr>
            <p:ph type="subTitle" idx="1"/>
          </p:nvPr>
        </p:nvSpPr>
        <p:spPr>
          <a:xfrm>
            <a:off x="1392125" y="2861050"/>
            <a:ext cx="10596600" cy="44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Provides significant advantages to the State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Save time and money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Conduct needs assessments and space programming</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Knowledge of the complicated state processes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Effectively advocate for state departments</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Assures State dollars are spent wisely  </a:t>
            </a:r>
            <a:endParaRPr dirty="0">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endParaRPr dirty="0"/>
          </a:p>
        </p:txBody>
      </p:sp>
      <p:sp>
        <p:nvSpPr>
          <p:cNvPr id="257" name="Google Shape;257;p52"/>
          <p:cNvSpPr txBox="1">
            <a:spLocks noGrp="1"/>
          </p:cNvSpPr>
          <p:nvPr>
            <p:ph type="ctrTitle"/>
          </p:nvPr>
        </p:nvSpPr>
        <p:spPr>
          <a:xfrm>
            <a:off x="1016000" y="1127125"/>
            <a:ext cx="115584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800" b="0" dirty="0"/>
              <a:t>Professional Real Estate Representation</a:t>
            </a:r>
            <a:endParaRPr sz="48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xfrm>
            <a:off x="635000" y="731525"/>
            <a:ext cx="10972800" cy="1759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u="sng" dirty="0">
                <a:solidFill>
                  <a:schemeClr val="lt2"/>
                </a:solidFill>
                <a:hlinkClick r:id="rId3">
                  <a:extLst>
                    <a:ext uri="{A12FA001-AC4F-418D-AE19-62706E023703}">
                      <ahyp:hlinkClr xmlns:ahyp="http://schemas.microsoft.com/office/drawing/2018/hyperlinkcolor" val="tx"/>
                    </a:ext>
                  </a:extLst>
                </a:hlinkClick>
              </a:rPr>
              <a:t>Mission</a:t>
            </a:r>
            <a:endParaRPr dirty="0">
              <a:solidFill>
                <a:schemeClr val="lt2"/>
              </a:solidFill>
            </a:endParaRPr>
          </a:p>
        </p:txBody>
      </p:sp>
      <p:sp>
        <p:nvSpPr>
          <p:cNvPr id="150" name="Google Shape;150;p35"/>
          <p:cNvSpPr txBox="1">
            <a:spLocks noGrp="1"/>
          </p:cNvSpPr>
          <p:nvPr>
            <p:ph type="body" idx="1"/>
          </p:nvPr>
        </p:nvSpPr>
        <p:spPr>
          <a:xfrm>
            <a:off x="913750" y="2905775"/>
            <a:ext cx="10710000" cy="555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000" b="0" i="0" u="none" strike="noStrike" cap="none" dirty="0">
                <a:solidFill>
                  <a:srgbClr val="5C6670"/>
                </a:solidFill>
                <a:latin typeface="Trebuchet MS"/>
                <a:ea typeface="Trebuchet MS"/>
                <a:cs typeface="Trebuchet MS"/>
                <a:sym typeface="Trebuchet MS"/>
              </a:rPr>
              <a:t>P</a:t>
            </a:r>
            <a:r>
              <a:rPr lang="en-US" dirty="0">
                <a:solidFill>
                  <a:srgbClr val="5C6670"/>
                </a:solidFill>
              </a:rPr>
              <a:t>rovide services and assistance to state agencies and institutions of higher education to maximize value received for all funds expended on real estate and real estate related requirements.  </a:t>
            </a:r>
            <a:endParaRPr dirty="0">
              <a:solidFill>
                <a:srgbClr val="5C6670"/>
              </a:solidFill>
            </a:endParaRPr>
          </a:p>
          <a:p>
            <a:pPr marL="0" marR="0" lvl="0" indent="0" algn="l" rtl="0">
              <a:lnSpc>
                <a:spcPct val="100000"/>
              </a:lnSpc>
              <a:spcBef>
                <a:spcPts val="2000"/>
              </a:spcBef>
              <a:spcAft>
                <a:spcPts val="2000"/>
              </a:spcAft>
              <a:buSzPts val="1400"/>
              <a:buNone/>
            </a:pPr>
            <a:r>
              <a:rPr lang="en-US" dirty="0">
                <a:solidFill>
                  <a:srgbClr val="5C6670"/>
                </a:solidFill>
              </a:rPr>
              <a:t>Responsible to provide the procedural guidance expertise, business sense, and marketplace knowledge to negotiate favorable leases and other real estate contracts for state agencies/institutions.  </a:t>
            </a:r>
            <a:endParaRPr dirty="0">
              <a:solidFill>
                <a:srgbClr val="5C667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sp>
        <p:nvSpPr>
          <p:cNvPr id="262" name="Google Shape;262;p53">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263" name="Google Shape;263;p53"/>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Document Drafting </a:t>
            </a:r>
            <a:endParaRPr sz="5900" dirty="0"/>
          </a:p>
        </p:txBody>
      </p:sp>
      <p:sp>
        <p:nvSpPr>
          <p:cNvPr id="264" name="Google Shape;264;p53"/>
          <p:cNvSpPr txBox="1">
            <a:spLocks noGrp="1"/>
          </p:cNvSpPr>
          <p:nvPr>
            <p:ph type="body" idx="1"/>
          </p:nvPr>
        </p:nvSpPr>
        <p:spPr>
          <a:xfrm>
            <a:off x="1310550" y="2252300"/>
            <a:ext cx="10972800" cy="6190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If Broker is involved, Broker will draft documents. </a:t>
            </a:r>
            <a:endParaRPr dirty="0"/>
          </a:p>
          <a:p>
            <a:pPr marL="342900" lvl="0" indent="-342900" algn="l" rtl="0">
              <a:lnSpc>
                <a:spcPct val="100000"/>
              </a:lnSpc>
              <a:spcBef>
                <a:spcPts val="4200"/>
              </a:spcBef>
              <a:spcAft>
                <a:spcPts val="0"/>
              </a:spcAft>
              <a:buSzPts val="1400"/>
              <a:buNone/>
            </a:pPr>
            <a:r>
              <a:rPr lang="en-US" dirty="0"/>
              <a:t>Lease templates include: </a:t>
            </a:r>
            <a:endParaRPr dirty="0"/>
          </a:p>
          <a:p>
            <a:pPr marL="457200" lvl="0" indent="0" algn="l" rtl="0">
              <a:lnSpc>
                <a:spcPct val="115000"/>
              </a:lnSpc>
              <a:spcBef>
                <a:spcPts val="0"/>
              </a:spcBef>
              <a:spcAft>
                <a:spcPts val="0"/>
              </a:spcAft>
              <a:buNone/>
            </a:pPr>
            <a:endParaRPr dirty="0"/>
          </a:p>
          <a:p>
            <a:pPr marL="457200" lvl="0" indent="0" algn="l" rtl="0">
              <a:lnSpc>
                <a:spcPct val="115000"/>
              </a:lnSpc>
              <a:spcBef>
                <a:spcPts val="900"/>
              </a:spcBef>
              <a:spcAft>
                <a:spcPts val="0"/>
              </a:spcAft>
              <a:buNone/>
            </a:pPr>
            <a:r>
              <a:rPr lang="en-US" sz="2400" u="sng" dirty="0">
                <a:solidFill>
                  <a:schemeClr val="lt2"/>
                </a:solidFill>
                <a:highlight>
                  <a:srgbClr val="FFFFFF"/>
                </a:highlight>
                <a:hlinkClick r:id="rId3">
                  <a:extLst>
                    <a:ext uri="{A12FA001-AC4F-418D-AE19-62706E023703}">
                      <ahyp:hlinkClr xmlns:ahyp="http://schemas.microsoft.com/office/drawing/2018/hyperlinkcolor" val="tx"/>
                    </a:ext>
                  </a:extLst>
                </a:hlinkClick>
              </a:rPr>
              <a:t>Gross Lease</a:t>
            </a:r>
            <a:endParaRPr sz="2400" u="sng" dirty="0">
              <a:solidFill>
                <a:schemeClr val="lt2"/>
              </a:solidFill>
              <a:highlight>
                <a:srgbClr val="FFFFFF"/>
              </a:highlight>
              <a:hlinkClick r:id="rId3">
                <a:extLst>
                  <a:ext uri="{A12FA001-AC4F-418D-AE19-62706E023703}">
                    <ahyp:hlinkClr xmlns:ahyp="http://schemas.microsoft.com/office/drawing/2018/hyperlinkcolor" val="tx"/>
                  </a:ext>
                </a:extLst>
              </a:hlinkClick>
            </a:endParaRPr>
          </a:p>
          <a:p>
            <a:pPr marL="914400" lvl="0" indent="0" algn="l" rtl="0">
              <a:lnSpc>
                <a:spcPct val="115000"/>
              </a:lnSpc>
              <a:spcBef>
                <a:spcPts val="900"/>
              </a:spcBef>
              <a:spcAft>
                <a:spcPts val="0"/>
              </a:spcAft>
              <a:buNone/>
            </a:pPr>
            <a:r>
              <a:rPr lang="en-US" sz="2400" u="sng" dirty="0">
                <a:solidFill>
                  <a:schemeClr val="lt2"/>
                </a:solidFill>
                <a:highlight>
                  <a:srgbClr val="FFFFFF"/>
                </a:highlight>
                <a:hlinkClick r:id="rId4">
                  <a:extLst>
                    <a:ext uri="{A12FA001-AC4F-418D-AE19-62706E023703}">
                      <ahyp:hlinkClr xmlns:ahyp="http://schemas.microsoft.com/office/drawing/2018/hyperlinkcolor" val="tx"/>
                    </a:ext>
                  </a:extLst>
                </a:hlinkClick>
              </a:rPr>
              <a:t>Lease Amendment</a:t>
            </a:r>
            <a:endParaRPr sz="2400" u="sng" dirty="0">
              <a:solidFill>
                <a:schemeClr val="lt2"/>
              </a:solidFill>
              <a:highlight>
                <a:srgbClr val="FFFFFF"/>
              </a:highlight>
              <a:hlinkClick r:id="rId4">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hlinkClick r:id="rId5">
                  <a:extLst>
                    <a:ext uri="{A12FA001-AC4F-418D-AE19-62706E023703}">
                      <ahyp:hlinkClr xmlns:ahyp="http://schemas.microsoft.com/office/drawing/2018/hyperlinkcolor" val="tx"/>
                    </a:ext>
                  </a:extLst>
                </a:hlinkClick>
              </a:rPr>
              <a:t>Interagency Lease</a:t>
            </a:r>
            <a:endParaRPr sz="2400" u="sng" dirty="0">
              <a:solidFill>
                <a:schemeClr val="lt2"/>
              </a:solidFill>
              <a:highlight>
                <a:srgbClr val="FFFFFF"/>
              </a:highlight>
              <a:hlinkClick r:id="rId5">
                <a:extLst>
                  <a:ext uri="{A12FA001-AC4F-418D-AE19-62706E023703}">
                    <ahyp:hlinkClr xmlns:ahyp="http://schemas.microsoft.com/office/drawing/2018/hyperlinkcolor" val="tx"/>
                  </a:ext>
                </a:extLst>
              </a:hlinkClick>
            </a:endParaRPr>
          </a:p>
          <a:p>
            <a:pPr marL="914400" lvl="0" indent="0" algn="l" rtl="0">
              <a:lnSpc>
                <a:spcPct val="115000"/>
              </a:lnSpc>
              <a:spcBef>
                <a:spcPts val="900"/>
              </a:spcBef>
              <a:spcAft>
                <a:spcPts val="0"/>
              </a:spcAft>
              <a:buNone/>
            </a:pPr>
            <a:r>
              <a:rPr lang="en-US" sz="2400" u="sng" dirty="0">
                <a:solidFill>
                  <a:schemeClr val="lt2"/>
                </a:solidFill>
                <a:highlight>
                  <a:srgbClr val="FFFFFF"/>
                </a:highlight>
                <a:hlinkClick r:id="rId6">
                  <a:extLst>
                    <a:ext uri="{A12FA001-AC4F-418D-AE19-62706E023703}">
                      <ahyp:hlinkClr xmlns:ahyp="http://schemas.microsoft.com/office/drawing/2018/hyperlinkcolor" val="tx"/>
                    </a:ext>
                  </a:extLst>
                </a:hlinkClick>
              </a:rPr>
              <a:t>Interagency Amendment</a:t>
            </a:r>
            <a:endParaRPr sz="2400" u="sng" dirty="0">
              <a:solidFill>
                <a:schemeClr val="lt2"/>
              </a:solidFill>
              <a:highlight>
                <a:srgbClr val="FFFFFF"/>
              </a:highlight>
              <a:hlinkClick r:id="rId6">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1800"/>
              </a:spcAft>
              <a:buNone/>
            </a:pPr>
            <a:r>
              <a:rPr lang="en-US" sz="2400" u="sng" dirty="0">
                <a:solidFill>
                  <a:schemeClr val="lt2"/>
                </a:solidFill>
                <a:highlight>
                  <a:srgbClr val="FFFFFF"/>
                </a:highlight>
                <a:hlinkClick r:id="rId7">
                  <a:extLst>
                    <a:ext uri="{A12FA001-AC4F-418D-AE19-62706E023703}">
                      <ahyp:hlinkClr xmlns:ahyp="http://schemas.microsoft.com/office/drawing/2018/hyperlinkcolor" val="tx"/>
                    </a:ext>
                  </a:extLst>
                </a:hlinkClick>
              </a:rPr>
              <a:t>Sublease</a:t>
            </a:r>
            <a:endParaRPr sz="2400" dirty="0"/>
          </a:p>
        </p:txBody>
      </p:sp>
      <p:sp>
        <p:nvSpPr>
          <p:cNvPr id="265" name="Google Shape;265;p53"/>
          <p:cNvSpPr txBox="1"/>
          <p:nvPr/>
        </p:nvSpPr>
        <p:spPr>
          <a:xfrm>
            <a:off x="6934100" y="4876800"/>
            <a:ext cx="4673700" cy="3470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State Owned Lease </a:t>
            </a:r>
            <a:endParaRPr sz="2400" u="sng" dirty="0">
              <a:solidFill>
                <a:schemeClr val="lt2"/>
              </a:solidFill>
              <a:highlight>
                <a:srgbClr val="FFFFFF"/>
              </a:highlight>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Easement - Grantor</a:t>
            </a:r>
            <a:endParaRPr sz="2400" u="sng" dirty="0">
              <a:solidFill>
                <a:schemeClr val="lt2"/>
              </a:solidFill>
              <a:highlight>
                <a:srgbClr val="FFFFFF"/>
              </a:highlight>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Easement - Grantee</a:t>
            </a:r>
            <a:endParaRPr sz="2400" u="sng" dirty="0">
              <a:solidFill>
                <a:schemeClr val="lt2"/>
              </a:solidFill>
              <a:highlight>
                <a:srgbClr val="FFFFFF"/>
              </a:highlight>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License Agreement</a:t>
            </a:r>
            <a:endParaRPr sz="2400" u="sng" dirty="0">
              <a:solidFill>
                <a:schemeClr val="lt2"/>
              </a:solidFill>
              <a:highlight>
                <a:srgbClr val="FFFFFF"/>
              </a:highlight>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2">
                  <a:extLst>
                    <a:ext uri="{A12FA001-AC4F-418D-AE19-62706E023703}">
                      <ahyp:hlinkClr xmlns:ahyp="http://schemas.microsoft.com/office/drawing/2018/hyperlinkcolor" val="tx"/>
                    </a:ext>
                  </a:extLst>
                </a:hlinkClick>
              </a:rPr>
              <a:t>Parking Agreement</a:t>
            </a:r>
            <a:endParaRPr sz="2400" dirty="0">
              <a:solidFill>
                <a:srgbClr val="5C6670"/>
              </a:solidFill>
              <a:latin typeface="Trebuchet MS"/>
              <a:ea typeface="Trebuchet MS"/>
              <a:cs typeface="Trebuchet MS"/>
              <a:sym typeface="Trebuchet MS"/>
            </a:endParaRPr>
          </a:p>
          <a:p>
            <a:pPr marL="0" lvl="0" indent="0" algn="l" rtl="0">
              <a:spcBef>
                <a:spcPts val="9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655637" y="44450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Document Review </a:t>
            </a:r>
            <a:endParaRPr dirty="0"/>
          </a:p>
        </p:txBody>
      </p:sp>
      <p:sp>
        <p:nvSpPr>
          <p:cNvPr id="271" name="Google Shape;271;p54"/>
          <p:cNvSpPr txBox="1">
            <a:spLocks noGrp="1"/>
          </p:cNvSpPr>
          <p:nvPr>
            <p:ph type="body" idx="2"/>
          </p:nvPr>
        </p:nvSpPr>
        <p:spPr>
          <a:xfrm>
            <a:off x="635000" y="1884525"/>
            <a:ext cx="10972800" cy="16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fewer variations from the State's lease template, the faster the lease will move through the approval process</a:t>
            </a:r>
            <a:endParaRPr dirty="0"/>
          </a:p>
        </p:txBody>
      </p:sp>
      <p:sp>
        <p:nvSpPr>
          <p:cNvPr id="272" name="Google Shape;272;p54"/>
          <p:cNvSpPr txBox="1">
            <a:spLocks noGrp="1"/>
          </p:cNvSpPr>
          <p:nvPr>
            <p:ph type="body" idx="3"/>
          </p:nvPr>
        </p:nvSpPr>
        <p:spPr>
          <a:xfrm>
            <a:off x="635000" y="3736558"/>
            <a:ext cx="10972800" cy="46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dirty="0"/>
              <a:t>All of the wording in the standard templates has been pre-approved by the Attorney General's office and the State Controller’s Office</a:t>
            </a:r>
            <a:endParaRPr dirty="0"/>
          </a:p>
          <a:p>
            <a:pPr marL="0" lvl="0" indent="0" algn="l" rtl="0">
              <a:lnSpc>
                <a:spcPct val="100000"/>
              </a:lnSpc>
              <a:spcBef>
                <a:spcPts val="4200"/>
              </a:spcBef>
              <a:spcAft>
                <a:spcPts val="0"/>
              </a:spcAft>
              <a:buSzPts val="1400"/>
              <a:buNone/>
            </a:pPr>
            <a:r>
              <a:rPr lang="en-US" dirty="0"/>
              <a:t>If changes are necessary, submit before finalizing negotiations for REP for a preliminary opinion on the likelihood of approval of the changes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5"/>
          <p:cNvSpPr txBox="1">
            <a:spLocks noGrp="1"/>
          </p:cNvSpPr>
          <p:nvPr>
            <p:ph type="subTitle" idx="1"/>
          </p:nvPr>
        </p:nvSpPr>
        <p:spPr>
          <a:xfrm>
            <a:off x="1016000" y="2670425"/>
            <a:ext cx="10972800" cy="5029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1)	Tenant</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2)	Landlord</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3)	Real Estate Programs</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4)	Legal (if necessary) </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5)	Risk (if necessary) </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6)	Controller (final approval) </a:t>
            </a:r>
            <a:endParaRPr dirty="0">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endParaRPr dirty="0">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No lease is valid, no rents authorized, until the State Controller approves and signs </a:t>
            </a:r>
            <a:endParaRPr dirty="0">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r>
              <a:rPr lang="en-US" dirty="0"/>
              <a:t> </a:t>
            </a:r>
            <a:endParaRPr dirty="0"/>
          </a:p>
        </p:txBody>
      </p:sp>
      <p:sp>
        <p:nvSpPr>
          <p:cNvPr id="278" name="Google Shape;278;p55"/>
          <p:cNvSpPr txBox="1">
            <a:spLocks noGrp="1"/>
          </p:cNvSpPr>
          <p:nvPr>
            <p:ph type="ctrTitle"/>
          </p:nvPr>
        </p:nvSpPr>
        <p:spPr>
          <a:xfrm>
            <a:off x="1016000" y="879475"/>
            <a:ext cx="109728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Signature Authority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pic>
        <p:nvPicPr>
          <p:cNvPr id="283" name="Google Shape;283;p56"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284" name="Google Shape;284;p56"/>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Acquisitions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and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Dispositions</a:t>
            </a:r>
            <a:endParaRPr sz="7200" b="1" i="1" dirty="0">
              <a:solidFill>
                <a:srgbClr val="FFFFFF"/>
              </a:solidFill>
              <a:latin typeface="Trebuchet MS"/>
              <a:ea typeface="Trebuchet MS"/>
              <a:cs typeface="Trebuchet MS"/>
              <a:sym typeface="Trebuchet MS"/>
            </a:endParaRPr>
          </a:p>
        </p:txBody>
      </p:sp>
      <p:pic>
        <p:nvPicPr>
          <p:cNvPr id="285" name="Google Shape;285;p56"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7"/>
          <p:cNvSpPr txBox="1">
            <a:spLocks noGrp="1"/>
          </p:cNvSpPr>
          <p:nvPr>
            <p:ph type="title"/>
          </p:nvPr>
        </p:nvSpPr>
        <p:spPr>
          <a:xfrm>
            <a:off x="635012" y="6331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Statutory Authority – A &amp; D</a:t>
            </a:r>
            <a:endParaRPr dirty="0"/>
          </a:p>
        </p:txBody>
      </p:sp>
      <p:sp>
        <p:nvSpPr>
          <p:cNvPr id="291" name="Google Shape;291;p57"/>
          <p:cNvSpPr txBox="1">
            <a:spLocks noGrp="1"/>
          </p:cNvSpPr>
          <p:nvPr>
            <p:ph type="body" idx="2"/>
          </p:nvPr>
        </p:nvSpPr>
        <p:spPr>
          <a:xfrm>
            <a:off x="1378200" y="1885950"/>
            <a:ext cx="10225500" cy="80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600" dirty="0"/>
              <a:t>C.R.S. § 24-30-1301(2)</a:t>
            </a:r>
            <a:endParaRPr sz="3600" dirty="0"/>
          </a:p>
        </p:txBody>
      </p:sp>
      <p:sp>
        <p:nvSpPr>
          <p:cNvPr id="292" name="Google Shape;292;p57"/>
          <p:cNvSpPr txBox="1">
            <a:spLocks noGrp="1"/>
          </p:cNvSpPr>
          <p:nvPr>
            <p:ph type="body" idx="3"/>
          </p:nvPr>
        </p:nvSpPr>
        <p:spPr>
          <a:xfrm>
            <a:off x="635000" y="4042000"/>
            <a:ext cx="109728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dirty="0"/>
              <a:t>Capital construction includes: </a:t>
            </a:r>
            <a:endParaRPr dirty="0"/>
          </a:p>
          <a:p>
            <a:pPr marL="914400" lvl="0" indent="-857250" algn="l" rtl="0">
              <a:lnSpc>
                <a:spcPct val="115000"/>
              </a:lnSpc>
              <a:spcBef>
                <a:spcPts val="2000"/>
              </a:spcBef>
              <a:spcAft>
                <a:spcPts val="0"/>
              </a:spcAft>
              <a:buNone/>
            </a:pPr>
            <a:r>
              <a:rPr lang="en-US" dirty="0"/>
              <a:t>“Acquisition of a capital asset or disposition, construction, demolition, remodeling or renovation, site improvement or development of real property…”</a:t>
            </a:r>
            <a:endParaRPr dirty="0"/>
          </a:p>
          <a:p>
            <a:pPr marL="914400" lvl="0" indent="-857250" algn="l" rtl="0">
              <a:lnSpc>
                <a:spcPct val="115000"/>
              </a:lnSpc>
              <a:spcBef>
                <a:spcPts val="2000"/>
              </a:spcBef>
              <a:spcAft>
                <a:spcPts val="2000"/>
              </a:spcAft>
              <a:buNone/>
            </a:pPr>
            <a:r>
              <a:rPr lang="en-US" dirty="0"/>
              <a:t>Requires the Real Estate Program to be actively involved in, and sign off on, the acquisition of real estate.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8">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298" name="Google Shape;298;p58"/>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Acquisitions = Purchases </a:t>
            </a:r>
            <a:endParaRPr sz="5900" dirty="0"/>
          </a:p>
        </p:txBody>
      </p:sp>
      <p:sp>
        <p:nvSpPr>
          <p:cNvPr id="299" name="Google Shape;299;p58"/>
          <p:cNvSpPr txBox="1">
            <a:spLocks noGrp="1"/>
          </p:cNvSpPr>
          <p:nvPr>
            <p:ph type="body" idx="1"/>
          </p:nvPr>
        </p:nvSpPr>
        <p:spPr>
          <a:xfrm>
            <a:off x="915875" y="2460875"/>
            <a:ext cx="11430000" cy="5997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5C6670"/>
              </a:buClr>
              <a:buSzPts val="2400"/>
              <a:buFont typeface="Trebuchet MS"/>
              <a:buAutoNum type="arabicPeriod"/>
            </a:pPr>
            <a:r>
              <a:rPr lang="en-US" dirty="0"/>
              <a:t>Request assistance from ELT and REP with decision making early as possible </a:t>
            </a:r>
            <a:endParaRPr dirty="0"/>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t>Notify OSPB of intent to acquire property </a:t>
            </a:r>
            <a:endParaRPr dirty="0"/>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t>Evaluate alternative strategies- co-location, renovation, construction</a:t>
            </a:r>
            <a:endParaRPr dirty="0"/>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t>Determine funding source and payment method</a:t>
            </a:r>
            <a:endParaRPr dirty="0"/>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t>Engage state service broker </a:t>
            </a:r>
            <a:endParaRPr dirty="0"/>
          </a:p>
          <a:p>
            <a:pPr marL="457200" marR="0" lvl="0" indent="-381000" algn="l" rtl="0">
              <a:lnSpc>
                <a:spcPct val="115000"/>
              </a:lnSpc>
              <a:spcBef>
                <a:spcPts val="1000"/>
              </a:spcBef>
              <a:spcAft>
                <a:spcPts val="1000"/>
              </a:spcAft>
              <a:buClr>
                <a:srgbClr val="5C6670"/>
              </a:buClr>
              <a:buSzPts val="2400"/>
              <a:buFont typeface="Trebuchet MS"/>
              <a:buAutoNum type="arabicPeriod"/>
            </a:pPr>
            <a:r>
              <a:rPr lang="en-US" dirty="0"/>
              <a:t>Verify necessary approvals- OSPB, CDHE, CDC, legislature, AG</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9"/>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Dispositions = Sales</a:t>
            </a:r>
            <a:endParaRPr dirty="0"/>
          </a:p>
        </p:txBody>
      </p:sp>
      <p:sp>
        <p:nvSpPr>
          <p:cNvPr id="305" name="Google Shape;305;p59"/>
          <p:cNvSpPr txBox="1">
            <a:spLocks noGrp="1"/>
          </p:cNvSpPr>
          <p:nvPr>
            <p:ph type="body" idx="1"/>
          </p:nvPr>
        </p:nvSpPr>
        <p:spPr>
          <a:xfrm>
            <a:off x="650875" y="2374950"/>
            <a:ext cx="10972800" cy="6083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5C6670"/>
              </a:buClr>
              <a:buSzPts val="2400"/>
              <a:buFont typeface="Trebuchet MS"/>
              <a:buAutoNum type="arabicPeriod"/>
            </a:pPr>
            <a:r>
              <a:rPr lang="en-US" dirty="0">
                <a:solidFill>
                  <a:srgbClr val="5C6670"/>
                </a:solidFill>
              </a:rPr>
              <a:t>Request assistance from ELT and REP with decision making early as possible </a:t>
            </a:r>
            <a:endParaRPr dirty="0">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solidFill>
                  <a:srgbClr val="5C6670"/>
                </a:solidFill>
              </a:rPr>
              <a:t>Notify OSPB or CCHE of intent </a:t>
            </a:r>
            <a:endParaRPr dirty="0">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solidFill>
                  <a:srgbClr val="5C6670"/>
                </a:solidFill>
              </a:rPr>
              <a:t>Verify necessary approvals- OSPB, CDHE, CDC, legislature, Attorney General</a:t>
            </a:r>
            <a:endParaRPr dirty="0">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dirty="0">
                <a:solidFill>
                  <a:srgbClr val="5C6670"/>
                </a:solidFill>
              </a:rPr>
              <a:t>Prepare file documentation- survey, title commitment, environmental study, appraisal, property condition report, ADA assessment, historical preservation </a:t>
            </a:r>
            <a:endParaRPr dirty="0">
              <a:solidFill>
                <a:srgbClr val="5C6670"/>
              </a:solidFill>
            </a:endParaRPr>
          </a:p>
          <a:p>
            <a:pPr marL="457200" marR="0" lvl="0" indent="-381000" algn="l" rtl="0">
              <a:lnSpc>
                <a:spcPct val="115000"/>
              </a:lnSpc>
              <a:spcBef>
                <a:spcPts val="1000"/>
              </a:spcBef>
              <a:spcAft>
                <a:spcPts val="1000"/>
              </a:spcAft>
              <a:buClr>
                <a:srgbClr val="5C6670"/>
              </a:buClr>
              <a:buSzPts val="2400"/>
              <a:buFont typeface="Trebuchet MS"/>
              <a:buAutoNum type="arabicPeriod"/>
            </a:pPr>
            <a:r>
              <a:rPr lang="en-US" dirty="0">
                <a:solidFill>
                  <a:srgbClr val="5C6670"/>
                </a:solidFill>
              </a:rPr>
              <a:t>Determine method of sale- sealed bid, broker listing</a:t>
            </a:r>
            <a:endParaRPr dirty="0">
              <a:solidFill>
                <a:srgbClr val="5C667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0"/>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Title Transfers</a:t>
            </a:r>
            <a:endParaRPr dirty="0"/>
          </a:p>
        </p:txBody>
      </p:sp>
      <p:sp>
        <p:nvSpPr>
          <p:cNvPr id="311" name="Google Shape;311;p60"/>
          <p:cNvSpPr txBox="1">
            <a:spLocks noGrp="1"/>
          </p:cNvSpPr>
          <p:nvPr>
            <p:ph type="body" idx="1"/>
          </p:nvPr>
        </p:nvSpPr>
        <p:spPr>
          <a:xfrm>
            <a:off x="650875" y="2175775"/>
            <a:ext cx="11676000" cy="62823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4200"/>
              </a:spcBef>
              <a:spcAft>
                <a:spcPts val="0"/>
              </a:spcAft>
              <a:buSzPts val="1400"/>
              <a:buNone/>
            </a:pPr>
            <a:r>
              <a:rPr lang="en-US" dirty="0"/>
              <a:t>Some departments have statutory authority to conduct acquisitions and dispositions of real property within their agency. </a:t>
            </a:r>
            <a:endParaRPr dirty="0"/>
          </a:p>
          <a:p>
            <a:pPr marL="342900" lvl="0" indent="-342900" algn="l" rtl="0">
              <a:lnSpc>
                <a:spcPct val="115000"/>
              </a:lnSpc>
              <a:spcBef>
                <a:spcPts val="4200"/>
              </a:spcBef>
              <a:spcAft>
                <a:spcPts val="0"/>
              </a:spcAft>
              <a:buSzPts val="1400"/>
              <a:buNone/>
            </a:pPr>
            <a:r>
              <a:rPr lang="en-US" dirty="0"/>
              <a:t>Disposition process can be lengthy, lasting multiple years and spanning multiple phases depending on the size and scope of the project. Can be more efficient to first transfer the property title to DPA, allowing for the Real Estate Program to oversee the fulfillment process of these complicated transactions.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1"/>
          <p:cNvSpPr txBox="1">
            <a:spLocks noGrp="1"/>
          </p:cNvSpPr>
          <p:nvPr>
            <p:ph type="subTitle" idx="1"/>
          </p:nvPr>
        </p:nvSpPr>
        <p:spPr>
          <a:xfrm>
            <a:off x="1016000" y="2250200"/>
            <a:ext cx="10972800" cy="556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Created in 2022 through Colorado legislation (SB 22-130) </a:t>
            </a:r>
            <a:endParaRPr dirty="0">
              <a:solidFill>
                <a:schemeClr val="accent2"/>
              </a:solidFill>
            </a:endParaRPr>
          </a:p>
          <a:p>
            <a:pPr marL="0" lvl="0" indent="0" algn="l" rtl="0">
              <a:lnSpc>
                <a:spcPct val="115000"/>
              </a:lnSpc>
              <a:spcBef>
                <a:spcPts val="2000"/>
              </a:spcBef>
              <a:spcAft>
                <a:spcPts val="0"/>
              </a:spcAft>
              <a:buClr>
                <a:schemeClr val="lt1"/>
              </a:buClr>
              <a:buSzPts val="3000"/>
              <a:buFont typeface="Trebuchet MS"/>
              <a:buNone/>
            </a:pPr>
            <a:r>
              <a:rPr lang="en-US" dirty="0">
                <a:solidFill>
                  <a:schemeClr val="accent2"/>
                </a:solidFill>
              </a:rPr>
              <a:t>Focuses on redeveloping eligible state-owned facilities that are currently being unused or underutilized </a:t>
            </a:r>
            <a:endParaRPr dirty="0">
              <a:solidFill>
                <a:schemeClr val="accent2"/>
              </a:solidFill>
            </a:endParaRPr>
          </a:p>
          <a:p>
            <a:pPr marL="0" lvl="0" indent="0" algn="l" rtl="0">
              <a:lnSpc>
                <a:spcPct val="115000"/>
              </a:lnSpc>
              <a:spcBef>
                <a:spcPts val="2000"/>
              </a:spcBef>
              <a:spcAft>
                <a:spcPts val="0"/>
              </a:spcAft>
              <a:buClr>
                <a:schemeClr val="lt1"/>
              </a:buClr>
              <a:buSzPts val="3000"/>
              <a:buFont typeface="Trebuchet MS"/>
              <a:buNone/>
            </a:pPr>
            <a:r>
              <a:rPr lang="en-US" dirty="0">
                <a:solidFill>
                  <a:schemeClr val="accent2"/>
                </a:solidFill>
              </a:rPr>
              <a:t>Proceeds from the sale of these properties, per statute, go to the unused property fund</a:t>
            </a:r>
            <a:endParaRPr dirty="0">
              <a:solidFill>
                <a:schemeClr val="accent2"/>
              </a:solidFill>
            </a:endParaRPr>
          </a:p>
          <a:p>
            <a:pPr marL="0" lvl="0" indent="0" algn="l" rtl="0">
              <a:lnSpc>
                <a:spcPct val="115000"/>
              </a:lnSpc>
              <a:spcBef>
                <a:spcPts val="2000"/>
              </a:spcBef>
              <a:spcAft>
                <a:spcPts val="0"/>
              </a:spcAft>
              <a:buClr>
                <a:schemeClr val="lt1"/>
              </a:buClr>
              <a:buSzPts val="3000"/>
              <a:buFont typeface="Trebuchet MS"/>
              <a:buNone/>
            </a:pPr>
            <a:r>
              <a:rPr lang="en-US" dirty="0">
                <a:solidFill>
                  <a:schemeClr val="accent2"/>
                </a:solidFill>
              </a:rPr>
              <a:t>Real Estate Programs involved for technical assistance and advice regarding the specific nuances of real estate transactions </a:t>
            </a:r>
            <a:endParaRPr dirty="0">
              <a:solidFill>
                <a:schemeClr val="accent2"/>
              </a:solidFill>
            </a:endParaRPr>
          </a:p>
          <a:p>
            <a:pPr marL="0" lvl="0" indent="0" algn="l" rtl="0">
              <a:lnSpc>
                <a:spcPct val="100000"/>
              </a:lnSpc>
              <a:spcBef>
                <a:spcPts val="2000"/>
              </a:spcBef>
              <a:spcAft>
                <a:spcPts val="0"/>
              </a:spcAft>
              <a:buClr>
                <a:schemeClr val="lt1"/>
              </a:buClr>
              <a:buSzPts val="3000"/>
              <a:buFont typeface="Trebuchet MS"/>
              <a:buNone/>
            </a:pPr>
            <a:endParaRPr dirty="0">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r>
              <a:rPr lang="en-US" dirty="0"/>
              <a:t> </a:t>
            </a:r>
            <a:endParaRPr dirty="0"/>
          </a:p>
        </p:txBody>
      </p:sp>
      <p:sp>
        <p:nvSpPr>
          <p:cNvPr id="317" name="Google Shape;317;p61"/>
          <p:cNvSpPr txBox="1">
            <a:spLocks noGrp="1"/>
          </p:cNvSpPr>
          <p:nvPr>
            <p:ph type="ctrTitle"/>
          </p:nvPr>
        </p:nvSpPr>
        <p:spPr>
          <a:xfrm>
            <a:off x="635000" y="879475"/>
            <a:ext cx="118443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400" b="0" dirty="0"/>
              <a:t>P3 Unit (Public Private Partnership) </a:t>
            </a:r>
            <a:endParaRPr sz="5400"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2"/>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Reporting Requirements  </a:t>
            </a:r>
            <a:endParaRPr dirty="0"/>
          </a:p>
        </p:txBody>
      </p:sp>
      <p:sp>
        <p:nvSpPr>
          <p:cNvPr id="323" name="Google Shape;323;p62"/>
          <p:cNvSpPr txBox="1">
            <a:spLocks noGrp="1"/>
          </p:cNvSpPr>
          <p:nvPr>
            <p:ph type="body" idx="1"/>
          </p:nvPr>
        </p:nvSpPr>
        <p:spPr>
          <a:xfrm>
            <a:off x="650875" y="1851443"/>
            <a:ext cx="11676000" cy="59088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4200"/>
              </a:spcBef>
              <a:spcAft>
                <a:spcPts val="0"/>
              </a:spcAft>
              <a:buSzPts val="1400"/>
              <a:buNone/>
            </a:pPr>
            <a:r>
              <a:rPr lang="en-US" dirty="0"/>
              <a:t>Colorado statutes require that all acquisitions and dispositions of real estate by all agencies and institutions of higher education must be reported to the Real Estate Program. </a:t>
            </a:r>
            <a:endParaRPr dirty="0"/>
          </a:p>
          <a:p>
            <a:pPr marL="342900" lvl="0" indent="-342900" algn="l" rtl="0">
              <a:lnSpc>
                <a:spcPct val="150000"/>
              </a:lnSpc>
              <a:spcBef>
                <a:spcPts val="4200"/>
              </a:spcBef>
              <a:spcAft>
                <a:spcPts val="0"/>
              </a:spcAft>
              <a:buSzPts val="1400"/>
              <a:buNone/>
            </a:pPr>
            <a:r>
              <a:rPr lang="en-US" dirty="0"/>
              <a:t>Exceptions for State Land Board, Parks &amp; Wildlife, and CDOT </a:t>
            </a:r>
            <a:endParaRPr dirty="0"/>
          </a:p>
          <a:p>
            <a:pPr marL="342900" lvl="0" indent="-342900" algn="l" rtl="0">
              <a:lnSpc>
                <a:spcPct val="150000"/>
              </a:lnSpc>
              <a:spcBef>
                <a:spcPts val="4200"/>
              </a:spcBef>
              <a:spcAft>
                <a:spcPts val="0"/>
              </a:spcAft>
              <a:buSzPts val="1400"/>
              <a:buNone/>
            </a:pPr>
            <a:r>
              <a:rPr lang="en-US" dirty="0"/>
              <a:t>Used to fulfill multiple statutory responsibilities for maintaining current inventories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556112" y="18710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 Just Leasing  </a:t>
            </a:r>
            <a:endParaRPr dirty="0"/>
          </a:p>
        </p:txBody>
      </p:sp>
      <p:sp>
        <p:nvSpPr>
          <p:cNvPr id="156" name="Google Shape;156;p36"/>
          <p:cNvSpPr txBox="1">
            <a:spLocks noGrp="1"/>
          </p:cNvSpPr>
          <p:nvPr>
            <p:ph type="body" idx="3"/>
          </p:nvPr>
        </p:nvSpPr>
        <p:spPr>
          <a:xfrm>
            <a:off x="1112800" y="3661108"/>
            <a:ext cx="10494900" cy="431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dirty="0"/>
              <a:t>Purchase of real estate for the State </a:t>
            </a:r>
            <a:endParaRPr dirty="0"/>
          </a:p>
          <a:p>
            <a:pPr marL="0" lvl="0" indent="0" algn="l" rtl="0">
              <a:lnSpc>
                <a:spcPct val="100000"/>
              </a:lnSpc>
              <a:spcBef>
                <a:spcPts val="4200"/>
              </a:spcBef>
              <a:spcAft>
                <a:spcPts val="0"/>
              </a:spcAft>
              <a:buSzPts val="1400"/>
              <a:buNone/>
            </a:pPr>
            <a:r>
              <a:rPr lang="en-US" dirty="0"/>
              <a:t>Sale or lease of State-owned real estate  </a:t>
            </a:r>
            <a:endParaRPr dirty="0"/>
          </a:p>
          <a:p>
            <a:pPr marL="0" lvl="0" indent="0" algn="l" rtl="0">
              <a:lnSpc>
                <a:spcPct val="100000"/>
              </a:lnSpc>
              <a:spcBef>
                <a:spcPts val="4200"/>
              </a:spcBef>
              <a:spcAft>
                <a:spcPts val="0"/>
              </a:spcAft>
              <a:buSzPts val="1400"/>
              <a:buNone/>
            </a:pPr>
            <a:r>
              <a:rPr lang="en-US" dirty="0"/>
              <a:t>Negotiation and execution of license agreements, parking agreements, rights-of-way and easement agreements- either on non-state land for the use of the State, or on State land for the use of private parties</a:t>
            </a:r>
            <a:endParaRPr dirty="0"/>
          </a:p>
          <a:p>
            <a:pPr marL="0" lvl="0" indent="0" algn="l" rtl="0">
              <a:lnSpc>
                <a:spcPct val="100000"/>
              </a:lnSpc>
              <a:spcBef>
                <a:spcPts val="4200"/>
              </a:spcBef>
              <a:spcAft>
                <a:spcPts val="0"/>
              </a:spcAft>
              <a:buSzPts val="14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3"/>
          <p:cNvSpPr txBox="1">
            <a:spLocks noGrp="1"/>
          </p:cNvSpPr>
          <p:nvPr>
            <p:ph type="title"/>
          </p:nvPr>
        </p:nvSpPr>
        <p:spPr>
          <a:xfrm>
            <a:off x="635012" y="1960175"/>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Also review </a:t>
            </a:r>
            <a:endParaRPr dirty="0"/>
          </a:p>
          <a:p>
            <a:pPr marL="0" lvl="0" indent="0" algn="l" rtl="0">
              <a:lnSpc>
                <a:spcPct val="100000"/>
              </a:lnSpc>
              <a:spcBef>
                <a:spcPts val="0"/>
              </a:spcBef>
              <a:spcAft>
                <a:spcPts val="0"/>
              </a:spcAft>
              <a:buSzPts val="1400"/>
              <a:buNone/>
            </a:pPr>
            <a:endParaRPr dirty="0"/>
          </a:p>
        </p:txBody>
      </p:sp>
      <p:sp>
        <p:nvSpPr>
          <p:cNvPr id="329" name="Google Shape;329;p63"/>
          <p:cNvSpPr txBox="1">
            <a:spLocks noGrp="1"/>
          </p:cNvSpPr>
          <p:nvPr>
            <p:ph type="body" idx="3"/>
          </p:nvPr>
        </p:nvSpPr>
        <p:spPr>
          <a:xfrm>
            <a:off x="933575" y="4025425"/>
            <a:ext cx="114822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dirty="0"/>
              <a:t>•	Colorado Constitution</a:t>
            </a:r>
            <a:endParaRPr dirty="0"/>
          </a:p>
          <a:p>
            <a:pPr marL="914400" lvl="0" indent="-857250" algn="l" rtl="0">
              <a:lnSpc>
                <a:spcPct val="115000"/>
              </a:lnSpc>
              <a:spcBef>
                <a:spcPts val="1000"/>
              </a:spcBef>
              <a:spcAft>
                <a:spcPts val="0"/>
              </a:spcAft>
              <a:buNone/>
            </a:pPr>
            <a:r>
              <a:rPr lang="en-US" dirty="0"/>
              <a:t>•	Colorado Revised Statutes, as amended, C.R.S. § 24-30-1303 </a:t>
            </a:r>
            <a:endParaRPr dirty="0"/>
          </a:p>
          <a:p>
            <a:pPr marL="914400" lvl="0" indent="-857250" algn="l" rtl="0">
              <a:lnSpc>
                <a:spcPct val="115000"/>
              </a:lnSpc>
              <a:spcBef>
                <a:spcPts val="1000"/>
              </a:spcBef>
              <a:spcAft>
                <a:spcPts val="0"/>
              </a:spcAft>
              <a:buNone/>
            </a:pPr>
            <a:r>
              <a:rPr lang="en-US" dirty="0"/>
              <a:t>•	Department of Law policies</a:t>
            </a:r>
            <a:endParaRPr dirty="0"/>
          </a:p>
          <a:p>
            <a:pPr marL="914400" lvl="0" indent="-857250" algn="l" rtl="0">
              <a:lnSpc>
                <a:spcPct val="115000"/>
              </a:lnSpc>
              <a:spcBef>
                <a:spcPts val="1000"/>
              </a:spcBef>
              <a:spcAft>
                <a:spcPts val="0"/>
              </a:spcAft>
              <a:buNone/>
            </a:pPr>
            <a:r>
              <a:rPr lang="en-US" dirty="0"/>
              <a:t>•	Fiscal Rules (issued by the State Controller)</a:t>
            </a:r>
            <a:endParaRPr dirty="0"/>
          </a:p>
          <a:p>
            <a:pPr marL="914400" lvl="0" indent="-857250" algn="l" rtl="0">
              <a:lnSpc>
                <a:spcPct val="115000"/>
              </a:lnSpc>
              <a:spcBef>
                <a:spcPts val="1000"/>
              </a:spcBef>
              <a:spcAft>
                <a:spcPts val="0"/>
              </a:spcAft>
              <a:buNone/>
            </a:pPr>
            <a:r>
              <a:rPr lang="en-US" dirty="0"/>
              <a:t>•	State of Colorado Contract Procedures and Management Manual</a:t>
            </a:r>
            <a:endParaRPr dirty="0"/>
          </a:p>
          <a:p>
            <a:pPr marL="914400" lvl="0" indent="-857250" algn="l" rtl="0">
              <a:lnSpc>
                <a:spcPct val="115000"/>
              </a:lnSpc>
              <a:spcBef>
                <a:spcPts val="1000"/>
              </a:spcBef>
              <a:spcAft>
                <a:spcPts val="1000"/>
              </a:spcAft>
              <a:buNone/>
            </a:pPr>
            <a:r>
              <a:rPr lang="en-US" dirty="0"/>
              <a:t>•	Executive orders (issued by the Governor)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4"/>
          <p:cNvSpPr txBox="1">
            <a:spLocks noGrp="1"/>
          </p:cNvSpPr>
          <p:nvPr>
            <p:ph type="ctrTitle"/>
          </p:nvPr>
        </p:nvSpPr>
        <p:spPr>
          <a:xfrm>
            <a:off x="974700" y="3421070"/>
            <a:ext cx="11055300" cy="1268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dirty="0"/>
              <a:t>Real Estate Program Staff</a:t>
            </a:r>
            <a:endParaRPr dirty="0"/>
          </a:p>
        </p:txBody>
      </p:sp>
      <p:sp>
        <p:nvSpPr>
          <p:cNvPr id="335" name="Google Shape;335;p64"/>
          <p:cNvSpPr txBox="1">
            <a:spLocks noGrp="1"/>
          </p:cNvSpPr>
          <p:nvPr>
            <p:ph type="subTitle" idx="1"/>
          </p:nvPr>
        </p:nvSpPr>
        <p:spPr>
          <a:xfrm>
            <a:off x="1951050" y="4880275"/>
            <a:ext cx="9102600" cy="310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Cameron Kennedy- Real Estate Program Manager</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cameron.kennedy@state.co.us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720-402-4146</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endParaRPr sz="1000"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Jennifer Threlkeld- Real Estate Specialist</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jennifer.threlkeld@state.co.us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720-813-7642</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7"/>
          <p:cNvSpPr txBox="1">
            <a:spLocks noGrp="1"/>
          </p:cNvSpPr>
          <p:nvPr>
            <p:ph type="subTitle" idx="1"/>
          </p:nvPr>
        </p:nvSpPr>
        <p:spPr>
          <a:xfrm>
            <a:off x="1016000" y="2756475"/>
            <a:ext cx="10972800" cy="45588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chemeClr val="accent2"/>
              </a:buClr>
              <a:buSzPts val="3000"/>
              <a:buChar char="●"/>
            </a:pPr>
            <a:r>
              <a:rPr lang="en-US" dirty="0">
                <a:solidFill>
                  <a:schemeClr val="accent2"/>
                </a:solidFill>
              </a:rPr>
              <a:t>Rights-of-way acquisition and maintenance by the Department of Transportation </a:t>
            </a:r>
            <a:endParaRPr dirty="0">
              <a:solidFill>
                <a:schemeClr val="accent2"/>
              </a:solidFill>
            </a:endParaRPr>
          </a:p>
          <a:p>
            <a:pPr marL="457200" lvl="0" indent="-419100" algn="l" rtl="0">
              <a:lnSpc>
                <a:spcPct val="115000"/>
              </a:lnSpc>
              <a:spcBef>
                <a:spcPts val="2400"/>
              </a:spcBef>
              <a:spcAft>
                <a:spcPts val="0"/>
              </a:spcAft>
              <a:buClr>
                <a:schemeClr val="accent2"/>
              </a:buClr>
              <a:buSzPts val="3000"/>
              <a:buChar char="●"/>
            </a:pPr>
            <a:r>
              <a:rPr lang="en-US" dirty="0">
                <a:solidFill>
                  <a:schemeClr val="accent2"/>
                </a:solidFill>
              </a:rPr>
              <a:t>Long term holding of State land by the State Land Board </a:t>
            </a:r>
            <a:endParaRPr dirty="0">
              <a:solidFill>
                <a:schemeClr val="accent2"/>
              </a:solidFill>
            </a:endParaRPr>
          </a:p>
          <a:p>
            <a:pPr marL="457200" lvl="0" indent="-419100" algn="l" rtl="0">
              <a:lnSpc>
                <a:spcPct val="115000"/>
              </a:lnSpc>
              <a:spcBef>
                <a:spcPts val="2400"/>
              </a:spcBef>
              <a:spcAft>
                <a:spcPts val="0"/>
              </a:spcAft>
              <a:buClr>
                <a:schemeClr val="accent2"/>
              </a:buClr>
              <a:buSzPts val="3000"/>
              <a:buChar char="●"/>
            </a:pPr>
            <a:r>
              <a:rPr lang="en-US" dirty="0">
                <a:solidFill>
                  <a:schemeClr val="accent2"/>
                </a:solidFill>
              </a:rPr>
              <a:t>Certain easements, rights-of way, vacant land leases and acquisitions by the Division of Wildlife or the Parks and Recreation Division of the Department of Natural Resources </a:t>
            </a:r>
            <a:r>
              <a:rPr lang="en-US" dirty="0"/>
              <a:t> </a:t>
            </a:r>
            <a:endParaRPr dirty="0"/>
          </a:p>
          <a:p>
            <a:pPr marL="0" lvl="0" indent="0" algn="l" rtl="0">
              <a:lnSpc>
                <a:spcPct val="100000"/>
              </a:lnSpc>
              <a:spcBef>
                <a:spcPts val="2400"/>
              </a:spcBef>
              <a:spcAft>
                <a:spcPts val="0"/>
              </a:spcAft>
              <a:buClr>
                <a:schemeClr val="lt1"/>
              </a:buClr>
              <a:buSzPts val="3000"/>
              <a:buFont typeface="Trebuchet MS"/>
              <a:buNone/>
            </a:pPr>
            <a:endParaRPr dirty="0"/>
          </a:p>
        </p:txBody>
      </p:sp>
      <p:sp>
        <p:nvSpPr>
          <p:cNvPr id="162" name="Google Shape;162;p37"/>
          <p:cNvSpPr txBox="1">
            <a:spLocks noGrp="1"/>
          </p:cNvSpPr>
          <p:nvPr>
            <p:ph type="ctrTitle"/>
          </p:nvPr>
        </p:nvSpPr>
        <p:spPr>
          <a:xfrm>
            <a:off x="1016000" y="1242975"/>
            <a:ext cx="109728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Exceptions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pic>
        <p:nvPicPr>
          <p:cNvPr id="167" name="Google Shape;167;p38">
            <a:extLst>
              <a:ext uri="{C183D7F6-B498-43B3-948B-1728B52AA6E4}">
                <adec:decorative xmlns:adec="http://schemas.microsoft.com/office/drawing/2017/decorative" val="1"/>
              </a:ext>
            </a:extLst>
          </p:cNvPr>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168" name="Google Shape;168;p38"/>
          <p:cNvSpPr txBox="1">
            <a:spLocks noGrp="1"/>
          </p:cNvSpPr>
          <p:nvPr>
            <p:ph type="ctrTitle"/>
          </p:nvPr>
        </p:nvSpPr>
        <p:spPr>
          <a:xfrm>
            <a:off x="5068775" y="994000"/>
            <a:ext cx="7361400" cy="49917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Centralized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Leasing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Policy</a:t>
            </a:r>
            <a:endParaRPr sz="7200" b="1" i="1" dirty="0">
              <a:solidFill>
                <a:srgbClr val="FFFFFF"/>
              </a:solidFill>
              <a:latin typeface="Trebuchet MS"/>
              <a:ea typeface="Trebuchet MS"/>
              <a:cs typeface="Trebuchet MS"/>
              <a:sym typeface="Trebuchet MS"/>
            </a:endParaRPr>
          </a:p>
        </p:txBody>
      </p:sp>
      <p:pic>
        <p:nvPicPr>
          <p:cNvPr id="169" name="Google Shape;169;p38"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9"/>
          <p:cNvSpPr txBox="1">
            <a:spLocks noGrp="1"/>
          </p:cNvSpPr>
          <p:nvPr>
            <p:ph type="title"/>
          </p:nvPr>
        </p:nvSpPr>
        <p:spPr>
          <a:xfrm>
            <a:off x="650875" y="1303023"/>
            <a:ext cx="10972800" cy="119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C.R.S. § 24-30-1303(1)</a:t>
            </a:r>
            <a:endParaRPr dirty="0"/>
          </a:p>
        </p:txBody>
      </p:sp>
      <p:sp>
        <p:nvSpPr>
          <p:cNvPr id="175" name="Google Shape;175;p39"/>
          <p:cNvSpPr txBox="1">
            <a:spLocks noGrp="1"/>
          </p:cNvSpPr>
          <p:nvPr>
            <p:ph type="body" idx="1"/>
          </p:nvPr>
        </p:nvSpPr>
        <p:spPr>
          <a:xfrm>
            <a:off x="650875" y="3260950"/>
            <a:ext cx="10972800" cy="5197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SzPts val="1400"/>
              <a:buNone/>
            </a:pPr>
            <a:r>
              <a:rPr lang="en-US" dirty="0">
                <a:solidFill>
                  <a:srgbClr val="5C6670"/>
                </a:solidFill>
              </a:rPr>
              <a:t>a.	Negotiate and execute leases with private lessors and state owned lands</a:t>
            </a:r>
            <a:endParaRPr dirty="0">
              <a:solidFill>
                <a:srgbClr val="5C6670"/>
              </a:solidFill>
            </a:endParaRPr>
          </a:p>
          <a:p>
            <a:pPr marL="514350" marR="0" lvl="0" indent="-514350" algn="l" rtl="0">
              <a:lnSpc>
                <a:spcPct val="100000"/>
              </a:lnSpc>
              <a:spcBef>
                <a:spcPts val="1000"/>
              </a:spcBef>
              <a:spcAft>
                <a:spcPts val="0"/>
              </a:spcAft>
              <a:buSzPts val="1400"/>
              <a:buNone/>
            </a:pPr>
            <a:r>
              <a:rPr lang="en-US" dirty="0">
                <a:solidFill>
                  <a:srgbClr val="5C6670"/>
                </a:solidFill>
              </a:rPr>
              <a:t>b.	Negotiate and approve easements and rights-of-way</a:t>
            </a:r>
            <a:endParaRPr dirty="0">
              <a:solidFill>
                <a:srgbClr val="5C6670"/>
              </a:solidFill>
            </a:endParaRPr>
          </a:p>
          <a:p>
            <a:pPr marL="514350" marR="0" lvl="0" indent="-514350" algn="l" rtl="0">
              <a:lnSpc>
                <a:spcPct val="100000"/>
              </a:lnSpc>
              <a:spcBef>
                <a:spcPts val="1000"/>
              </a:spcBef>
              <a:spcAft>
                <a:spcPts val="0"/>
              </a:spcAft>
              <a:buSzPts val="1400"/>
              <a:buNone/>
            </a:pPr>
            <a:r>
              <a:rPr lang="en-US" dirty="0">
                <a:solidFill>
                  <a:srgbClr val="5C6670"/>
                </a:solidFill>
              </a:rPr>
              <a:t>h.	Develop office space occupancy standards</a:t>
            </a:r>
            <a:endParaRPr dirty="0">
              <a:solidFill>
                <a:srgbClr val="5C6670"/>
              </a:solidFill>
            </a:endParaRPr>
          </a:p>
          <a:p>
            <a:pPr marL="514350" marR="0" lvl="0" indent="-514350" algn="l" rtl="0">
              <a:lnSpc>
                <a:spcPct val="100000"/>
              </a:lnSpc>
              <a:spcBef>
                <a:spcPts val="1000"/>
              </a:spcBef>
              <a:spcAft>
                <a:spcPts val="0"/>
              </a:spcAft>
              <a:buSzPts val="1400"/>
              <a:buNone/>
            </a:pPr>
            <a:endParaRPr dirty="0">
              <a:solidFill>
                <a:srgbClr val="5C6670"/>
              </a:solidFill>
            </a:endParaRPr>
          </a:p>
          <a:p>
            <a:pPr marL="514350" marR="0" lvl="0" indent="-514350" algn="l" rtl="0">
              <a:lnSpc>
                <a:spcPct val="100000"/>
              </a:lnSpc>
              <a:spcBef>
                <a:spcPts val="1000"/>
              </a:spcBef>
              <a:spcAft>
                <a:spcPts val="0"/>
              </a:spcAft>
              <a:buSzPts val="1400"/>
              <a:buNone/>
            </a:pPr>
            <a:r>
              <a:rPr lang="en-US" sz="3600" dirty="0">
                <a:solidFill>
                  <a:srgbClr val="5C6670"/>
                </a:solidFill>
              </a:rPr>
              <a:t>Applies to all space acquisitions whether by lease, sublease, lease/ purchase or license </a:t>
            </a:r>
            <a:endParaRPr sz="3600" dirty="0">
              <a:solidFill>
                <a:srgbClr val="5C6670"/>
              </a:solidFill>
            </a:endParaRPr>
          </a:p>
          <a:p>
            <a:pPr marL="514350" marR="0" lvl="0" indent="-514350" algn="l" rtl="0">
              <a:lnSpc>
                <a:spcPct val="100000"/>
              </a:lnSpc>
              <a:spcBef>
                <a:spcPts val="1000"/>
              </a:spcBef>
              <a:spcAft>
                <a:spcPts val="0"/>
              </a:spcAft>
              <a:buSzPts val="1400"/>
              <a:buNone/>
            </a:pPr>
            <a:endParaRPr dirty="0">
              <a:solidFill>
                <a:srgbClr val="5C6670"/>
              </a:solidFill>
            </a:endParaRPr>
          </a:p>
          <a:p>
            <a:pPr marL="514350" marR="0" lvl="0" indent="-514350" algn="l" rtl="0">
              <a:lnSpc>
                <a:spcPct val="100000"/>
              </a:lnSpc>
              <a:spcBef>
                <a:spcPts val="0"/>
              </a:spcBef>
              <a:spcAft>
                <a:spcPts val="0"/>
              </a:spcAft>
              <a:buSzPts val="1400"/>
              <a:buNone/>
            </a:pPr>
            <a:endParaRPr dirty="0">
              <a:solidFill>
                <a:srgbClr val="5C6670"/>
              </a:solidFill>
            </a:endParaRPr>
          </a:p>
          <a:p>
            <a:pPr marL="514350" marR="0" lvl="0" indent="-514350" algn="l" rtl="0">
              <a:lnSpc>
                <a:spcPct val="100000"/>
              </a:lnSpc>
              <a:spcBef>
                <a:spcPts val="0"/>
              </a:spcBef>
              <a:spcAft>
                <a:spcPts val="0"/>
              </a:spcAft>
              <a:buSzPts val="1400"/>
              <a:buNone/>
            </a:pPr>
            <a:endParaRPr dirty="0">
              <a:solidFill>
                <a:srgbClr val="5C667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0"/>
          <p:cNvSpPr txBox="1">
            <a:spLocks noGrp="1"/>
          </p:cNvSpPr>
          <p:nvPr>
            <p:ph type="title"/>
          </p:nvPr>
        </p:nvSpPr>
        <p:spPr>
          <a:xfrm>
            <a:off x="635012" y="6331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Statutory Authority</a:t>
            </a:r>
            <a:endParaRPr dirty="0"/>
          </a:p>
        </p:txBody>
      </p:sp>
      <p:sp>
        <p:nvSpPr>
          <p:cNvPr id="181" name="Google Shape;181;p40"/>
          <p:cNvSpPr txBox="1">
            <a:spLocks noGrp="1"/>
          </p:cNvSpPr>
          <p:nvPr>
            <p:ph type="body" idx="2"/>
          </p:nvPr>
        </p:nvSpPr>
        <p:spPr>
          <a:xfrm>
            <a:off x="1378200" y="1885950"/>
            <a:ext cx="10225500" cy="80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600" dirty="0"/>
              <a:t>C.R.S. § 24-30-1303.5 </a:t>
            </a:r>
            <a:endParaRPr sz="3600" dirty="0"/>
          </a:p>
        </p:txBody>
      </p:sp>
      <p:sp>
        <p:nvSpPr>
          <p:cNvPr id="182" name="Google Shape;182;p40"/>
          <p:cNvSpPr txBox="1">
            <a:spLocks noGrp="1"/>
          </p:cNvSpPr>
          <p:nvPr>
            <p:ph type="body" idx="3"/>
          </p:nvPr>
        </p:nvSpPr>
        <p:spPr>
          <a:xfrm>
            <a:off x="635000" y="4042000"/>
            <a:ext cx="109728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dirty="0"/>
              <a:t>(1)	Maintain an inventory of all state-owned lands and buildings. Maintain an inventory of all leases. Correct any defects in order to vest marketable title in the state.</a:t>
            </a:r>
            <a:endParaRPr dirty="0"/>
          </a:p>
          <a:p>
            <a:pPr marL="914400" lvl="0" indent="-857250" algn="l" rtl="0">
              <a:lnSpc>
                <a:spcPct val="115000"/>
              </a:lnSpc>
              <a:spcBef>
                <a:spcPts val="2000"/>
              </a:spcBef>
              <a:spcAft>
                <a:spcPts val="0"/>
              </a:spcAft>
              <a:buNone/>
            </a:pPr>
            <a:r>
              <a:rPr lang="en-US" dirty="0"/>
              <a:t>(3)	Establish procedure for required reporting of all acquisitions and dispositions of real property. </a:t>
            </a:r>
            <a:endParaRPr dirty="0"/>
          </a:p>
          <a:p>
            <a:pPr marL="914400" lvl="0" indent="-857250" algn="l" rtl="0">
              <a:lnSpc>
                <a:spcPct val="115000"/>
              </a:lnSpc>
              <a:spcBef>
                <a:spcPts val="2000"/>
              </a:spcBef>
              <a:spcAft>
                <a:spcPts val="2000"/>
              </a:spcAft>
              <a:buNone/>
            </a:pPr>
            <a:r>
              <a:rPr lang="en-US" dirty="0"/>
              <a:t>(6)	Prepare and provide an annual report of acquisitions and dispositions to the CDC</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a:spLocks noGrp="1"/>
          </p:cNvSpPr>
          <p:nvPr>
            <p:ph type="ctrTitle"/>
          </p:nvPr>
        </p:nvSpPr>
        <p:spPr>
          <a:xfrm>
            <a:off x="1016000" y="2613250"/>
            <a:ext cx="10972800" cy="53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600" b="0" i="0" dirty="0">
                <a:solidFill>
                  <a:schemeClr val="accent2"/>
                </a:solidFill>
              </a:rPr>
              <a:t>Ensure they serve the needs of the State </a:t>
            </a:r>
            <a:endParaRPr sz="3600" b="0" i="0" dirty="0">
              <a:solidFill>
                <a:schemeClr val="accent2"/>
              </a:solidFill>
            </a:endParaRPr>
          </a:p>
          <a:p>
            <a:pPr marL="0" lvl="0" indent="0" algn="l" rtl="0">
              <a:lnSpc>
                <a:spcPct val="115000"/>
              </a:lnSpc>
              <a:spcBef>
                <a:spcPts val="2000"/>
              </a:spcBef>
              <a:spcAft>
                <a:spcPts val="0"/>
              </a:spcAft>
              <a:buNone/>
            </a:pPr>
            <a:r>
              <a:rPr lang="en-US" sz="3600" b="0" i="0" dirty="0">
                <a:solidFill>
                  <a:schemeClr val="accent2"/>
                </a:solidFill>
              </a:rPr>
              <a:t>Are completed according to specific requirements set out in the state’s constitution, statutes, fiscal rules, and official policies and procedures</a:t>
            </a:r>
            <a:endParaRPr sz="3600" b="0" i="0" dirty="0">
              <a:solidFill>
                <a:schemeClr val="accent2"/>
              </a:solidFill>
            </a:endParaRPr>
          </a:p>
          <a:p>
            <a:pPr marL="0" lvl="0" indent="0" algn="l" rtl="0">
              <a:lnSpc>
                <a:spcPct val="115000"/>
              </a:lnSpc>
              <a:spcBef>
                <a:spcPts val="2000"/>
              </a:spcBef>
              <a:spcAft>
                <a:spcPts val="2000"/>
              </a:spcAft>
              <a:buNone/>
            </a:pPr>
            <a:r>
              <a:rPr lang="en-US" sz="3600" b="0" i="0" dirty="0">
                <a:solidFill>
                  <a:schemeClr val="accent2"/>
                </a:solidFill>
              </a:rPr>
              <a:t>Most importantly, must represent a fair value to the State in the prevailing market conditions</a:t>
            </a:r>
            <a:endParaRPr sz="3600" b="0" i="0" dirty="0"/>
          </a:p>
        </p:txBody>
      </p:sp>
      <p:sp>
        <p:nvSpPr>
          <p:cNvPr id="188" name="Google Shape;188;p41"/>
          <p:cNvSpPr txBox="1">
            <a:spLocks noGrp="1"/>
          </p:cNvSpPr>
          <p:nvPr>
            <p:ph type="title"/>
          </p:nvPr>
        </p:nvSpPr>
        <p:spPr>
          <a:xfrm>
            <a:off x="635000" y="1127350"/>
            <a:ext cx="1097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800" i="1" dirty="0">
                <a:solidFill>
                  <a:srgbClr val="FFFFFF"/>
                </a:solidFill>
                <a:latin typeface="Trebuchet MS"/>
                <a:ea typeface="Trebuchet MS"/>
                <a:cs typeface="Trebuchet MS"/>
                <a:sym typeface="Trebuchet MS"/>
              </a:rPr>
              <a:t>Real Estate Transactions </a:t>
            </a:r>
            <a:endParaRPr sz="4800" i="1" dirty="0">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Responsibilities include:</a:t>
            </a:r>
            <a:endParaRPr dirty="0"/>
          </a:p>
        </p:txBody>
      </p:sp>
      <p:sp>
        <p:nvSpPr>
          <p:cNvPr id="194" name="Google Shape;194;p42"/>
          <p:cNvSpPr txBox="1">
            <a:spLocks noGrp="1"/>
          </p:cNvSpPr>
          <p:nvPr>
            <p:ph type="body" idx="1"/>
          </p:nvPr>
        </p:nvSpPr>
        <p:spPr>
          <a:xfrm>
            <a:off x="650875" y="1946500"/>
            <a:ext cx="11561700" cy="6511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400"/>
              <a:buNone/>
            </a:pPr>
            <a:r>
              <a:rPr lang="en-US" dirty="0"/>
              <a:t>1.	 Review and approval of real estate contracts</a:t>
            </a:r>
            <a:endParaRPr dirty="0"/>
          </a:p>
          <a:p>
            <a:pPr marL="342900" lvl="0" indent="-342900" algn="l" rtl="0">
              <a:lnSpc>
                <a:spcPct val="100000"/>
              </a:lnSpc>
              <a:spcBef>
                <a:spcPts val="4200"/>
              </a:spcBef>
              <a:spcAft>
                <a:spcPts val="0"/>
              </a:spcAft>
              <a:buSzPts val="1400"/>
              <a:buNone/>
            </a:pPr>
            <a:r>
              <a:rPr lang="en-US" dirty="0"/>
              <a:t>2.	 Coordinate real estate activities with the state's real estate support services vendor</a:t>
            </a:r>
            <a:endParaRPr dirty="0"/>
          </a:p>
          <a:p>
            <a:pPr marL="342900" lvl="0" indent="-342900" algn="l" rtl="0">
              <a:lnSpc>
                <a:spcPct val="100000"/>
              </a:lnSpc>
              <a:spcBef>
                <a:spcPts val="4200"/>
              </a:spcBef>
              <a:spcAft>
                <a:spcPts val="0"/>
              </a:spcAft>
              <a:buSzPts val="1400"/>
              <a:buNone/>
            </a:pPr>
            <a:r>
              <a:rPr lang="en-US" dirty="0"/>
              <a:t>3.	 Maintain an inventory of state-owned and leased properties</a:t>
            </a:r>
            <a:endParaRPr dirty="0"/>
          </a:p>
          <a:p>
            <a:pPr marL="342900" lvl="0" indent="-342900" algn="l" rtl="0">
              <a:lnSpc>
                <a:spcPct val="100000"/>
              </a:lnSpc>
              <a:spcBef>
                <a:spcPts val="4200"/>
              </a:spcBef>
              <a:spcAft>
                <a:spcPts val="0"/>
              </a:spcAft>
              <a:buSzPts val="1400"/>
              <a:buNone/>
            </a:pPr>
            <a:r>
              <a:rPr lang="en-US" dirty="0"/>
              <a:t>4.	 Develop a centralized leasing policy and office space standards for leased space</a:t>
            </a:r>
            <a:endParaRPr dirty="0"/>
          </a:p>
          <a:p>
            <a:pPr marL="342900" lvl="0" indent="-342900" algn="l" rtl="0">
              <a:lnSpc>
                <a:spcPct val="100000"/>
              </a:lnSpc>
              <a:spcBef>
                <a:spcPts val="4200"/>
              </a:spcBef>
              <a:spcAft>
                <a:spcPts val="0"/>
              </a:spcAft>
              <a:buSzPts val="1400"/>
              <a:buNone/>
            </a:pPr>
            <a:r>
              <a:rPr lang="en-US" dirty="0"/>
              <a:t>5.	 Annually report acquisitions, dispositions and lease summaries to the Colorado General Assembly’s Capital Development Committee</a:t>
            </a:r>
            <a:endParaRPr dirty="0"/>
          </a:p>
        </p:txBody>
      </p:sp>
    </p:spTree>
  </p:cSld>
  <p:clrMapOvr>
    <a:masterClrMapping/>
  </p:clrMapOvr>
</p:sld>
</file>

<file path=ppt/theme/theme1.xml><?xml version="1.0" encoding="utf-8"?>
<a:theme xmlns:a="http://schemas.openxmlformats.org/drawingml/2006/main" name="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1489</Words>
  <Application>Microsoft Office PowerPoint</Application>
  <PresentationFormat>Custom</PresentationFormat>
  <Paragraphs>169</Paragraphs>
  <Slides>31</Slides>
  <Notes>31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31</vt:i4>
      </vt:variant>
    </vt:vector>
  </HeadingPairs>
  <TitlesOfParts>
    <vt:vector size="42" baseType="lpstr">
      <vt:lpstr>Arial</vt:lpstr>
      <vt:lpstr>Avenir</vt:lpstr>
      <vt:lpstr>Trebuchet MS</vt:lpstr>
      <vt:lpstr>Office Theme</vt:lpstr>
      <vt:lpstr>6_Office Theme</vt:lpstr>
      <vt:lpstr>1_Office Theme</vt:lpstr>
      <vt:lpstr>3_Office Theme</vt:lpstr>
      <vt:lpstr>2_Office Theme</vt:lpstr>
      <vt:lpstr>5_Office Theme</vt:lpstr>
      <vt:lpstr>4_Office Theme</vt:lpstr>
      <vt:lpstr>2_Office Theme</vt:lpstr>
      <vt:lpstr>Overview of the  Real Estate Program</vt:lpstr>
      <vt:lpstr>Mission</vt:lpstr>
      <vt:lpstr>Not Just Leasing  </vt:lpstr>
      <vt:lpstr>Exceptions</vt:lpstr>
      <vt:lpstr>Centralized  Leasing  Policy</vt:lpstr>
      <vt:lpstr>C.R.S. § 24-30-1303(1)</vt:lpstr>
      <vt:lpstr>Statutory Authority</vt:lpstr>
      <vt:lpstr>Ensure they serve the needs of the State  Are completed according to specific requirements set out in the state’s constitution, statutes, fiscal rules, and official policies and procedures Most importantly, must represent a fair value to the State in the prevailing market conditions</vt:lpstr>
      <vt:lpstr>Responsibilities include:</vt:lpstr>
      <vt:lpstr>Real Estate Delegate Authority</vt:lpstr>
      <vt:lpstr>Leasing  Procedures</vt:lpstr>
      <vt:lpstr>Basic Steps</vt:lpstr>
      <vt:lpstr>1 - Request and Approval Phase</vt:lpstr>
      <vt:lpstr>2- Engagement Phase</vt:lpstr>
      <vt:lpstr>3 - Transaction Phase</vt:lpstr>
      <vt:lpstr>Tax Exempt Leases</vt:lpstr>
      <vt:lpstr>State Service Broker</vt:lpstr>
      <vt:lpstr>Specific Counties </vt:lpstr>
      <vt:lpstr>Professional Real Estate Representation</vt:lpstr>
      <vt:lpstr>Document Drafting </vt:lpstr>
      <vt:lpstr>Document Review </vt:lpstr>
      <vt:lpstr>Signature Authority  </vt:lpstr>
      <vt:lpstr>Acquisitions  and  Dispositions</vt:lpstr>
      <vt:lpstr>Statutory Authority – A &amp; D</vt:lpstr>
      <vt:lpstr>Acquisitions = Purchases </vt:lpstr>
      <vt:lpstr>Dispositions = Sales</vt:lpstr>
      <vt:lpstr>Title Transfers</vt:lpstr>
      <vt:lpstr>P3 Unit (Public Private Partnership) </vt:lpstr>
      <vt:lpstr>Reporting Requirements  </vt:lpstr>
      <vt:lpstr>Also review  </vt:lpstr>
      <vt:lpstr>Real Estate Program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Threlkeld, Jennifer</cp:lastModifiedBy>
  <cp:revision>2</cp:revision>
  <dcterms:modified xsi:type="dcterms:W3CDTF">2026-01-16T22:07:47Z</dcterms:modified>
</cp:coreProperties>
</file>